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764" r:id="rId2"/>
    <p:sldId id="1096" r:id="rId3"/>
    <p:sldId id="258" r:id="rId4"/>
    <p:sldId id="371" r:id="rId5"/>
    <p:sldId id="270" r:id="rId6"/>
    <p:sldId id="443" r:id="rId7"/>
    <p:sldId id="289" r:id="rId8"/>
    <p:sldId id="290" r:id="rId9"/>
    <p:sldId id="291" r:id="rId10"/>
    <p:sldId id="292" r:id="rId11"/>
    <p:sldId id="293" r:id="rId12"/>
    <p:sldId id="435" r:id="rId13"/>
    <p:sldId id="437" r:id="rId14"/>
    <p:sldId id="436" r:id="rId15"/>
    <p:sldId id="294" r:id="rId16"/>
    <p:sldId id="295" r:id="rId17"/>
    <p:sldId id="438" r:id="rId18"/>
    <p:sldId id="296" r:id="rId19"/>
    <p:sldId id="302" r:id="rId20"/>
    <p:sldId id="439" r:id="rId21"/>
    <p:sldId id="424" r:id="rId22"/>
    <p:sldId id="1098" r:id="rId23"/>
    <p:sldId id="1100" r:id="rId24"/>
    <p:sldId id="297" r:id="rId25"/>
    <p:sldId id="440" r:id="rId26"/>
    <p:sldId id="446" r:id="rId27"/>
    <p:sldId id="448" r:id="rId28"/>
    <p:sldId id="447" r:id="rId29"/>
    <p:sldId id="445" r:id="rId30"/>
    <p:sldId id="298" r:id="rId31"/>
    <p:sldId id="441" r:id="rId32"/>
    <p:sldId id="444" r:id="rId33"/>
    <p:sldId id="300" r:id="rId34"/>
    <p:sldId id="1099" r:id="rId35"/>
    <p:sldId id="851" r:id="rId36"/>
    <p:sldId id="515" r:id="rId37"/>
    <p:sldId id="720" r:id="rId38"/>
    <p:sldId id="719" r:id="rId39"/>
    <p:sldId id="721" r:id="rId40"/>
    <p:sldId id="722" r:id="rId41"/>
    <p:sldId id="723" r:id="rId42"/>
    <p:sldId id="724" r:id="rId43"/>
    <p:sldId id="519" r:id="rId44"/>
    <p:sldId id="516" r:id="rId45"/>
    <p:sldId id="715" r:id="rId46"/>
    <p:sldId id="716" r:id="rId47"/>
    <p:sldId id="517" r:id="rId48"/>
    <p:sldId id="518" r:id="rId49"/>
    <p:sldId id="730" r:id="rId50"/>
    <p:sldId id="423" r:id="rId51"/>
    <p:sldId id="363" r:id="rId52"/>
    <p:sldId id="513" r:id="rId53"/>
    <p:sldId id="514" r:id="rId54"/>
    <p:sldId id="726" r:id="rId55"/>
    <p:sldId id="508" r:id="rId56"/>
    <p:sldId id="731" r:id="rId57"/>
    <p:sldId id="509" r:id="rId58"/>
    <p:sldId id="510" r:id="rId59"/>
    <p:sldId id="511" r:id="rId60"/>
    <p:sldId id="512" r:id="rId61"/>
    <p:sldId id="520" r:id="rId62"/>
    <p:sldId id="521" r:id="rId63"/>
    <p:sldId id="732" r:id="rId64"/>
    <p:sldId id="522" r:id="rId65"/>
    <p:sldId id="1102" r:id="rId66"/>
    <p:sldId id="769" r:id="rId67"/>
    <p:sldId id="855" r:id="rId68"/>
    <p:sldId id="858" r:id="rId69"/>
    <p:sldId id="770" r:id="rId70"/>
    <p:sldId id="771" r:id="rId71"/>
    <p:sldId id="859" r:id="rId72"/>
    <p:sldId id="773" r:id="rId73"/>
    <p:sldId id="853" r:id="rId74"/>
    <p:sldId id="733" r:id="rId75"/>
    <p:sldId id="523" r:id="rId76"/>
    <p:sldId id="727" r:id="rId77"/>
    <p:sldId id="856" r:id="rId78"/>
    <p:sldId id="734" r:id="rId79"/>
    <p:sldId id="878" r:id="rId80"/>
  </p:sldIdLst>
  <p:sldSz cx="12192000" cy="6858000"/>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A4322C-4D47-463A-910C-4BFC0CC57EE7}">
          <p14:sldIdLst>
            <p14:sldId id="764"/>
            <p14:sldId id="1096"/>
            <p14:sldId id="258"/>
            <p14:sldId id="371"/>
            <p14:sldId id="270"/>
            <p14:sldId id="443"/>
            <p14:sldId id="289"/>
            <p14:sldId id="290"/>
            <p14:sldId id="291"/>
            <p14:sldId id="292"/>
            <p14:sldId id="293"/>
            <p14:sldId id="435"/>
            <p14:sldId id="437"/>
            <p14:sldId id="436"/>
            <p14:sldId id="294"/>
            <p14:sldId id="295"/>
            <p14:sldId id="438"/>
            <p14:sldId id="296"/>
            <p14:sldId id="302"/>
            <p14:sldId id="439"/>
            <p14:sldId id="424"/>
            <p14:sldId id="1098"/>
            <p14:sldId id="1100"/>
            <p14:sldId id="297"/>
            <p14:sldId id="440"/>
            <p14:sldId id="446"/>
            <p14:sldId id="448"/>
            <p14:sldId id="447"/>
            <p14:sldId id="445"/>
            <p14:sldId id="298"/>
            <p14:sldId id="441"/>
            <p14:sldId id="444"/>
            <p14:sldId id="300"/>
            <p14:sldId id="1099"/>
            <p14:sldId id="851"/>
            <p14:sldId id="515"/>
            <p14:sldId id="720"/>
            <p14:sldId id="719"/>
            <p14:sldId id="721"/>
            <p14:sldId id="722"/>
            <p14:sldId id="723"/>
            <p14:sldId id="724"/>
            <p14:sldId id="519"/>
            <p14:sldId id="516"/>
            <p14:sldId id="715"/>
            <p14:sldId id="716"/>
            <p14:sldId id="517"/>
            <p14:sldId id="518"/>
            <p14:sldId id="730"/>
            <p14:sldId id="423"/>
            <p14:sldId id="363"/>
            <p14:sldId id="513"/>
            <p14:sldId id="514"/>
            <p14:sldId id="726"/>
            <p14:sldId id="508"/>
            <p14:sldId id="731"/>
            <p14:sldId id="509"/>
            <p14:sldId id="510"/>
            <p14:sldId id="511"/>
            <p14:sldId id="512"/>
            <p14:sldId id="520"/>
            <p14:sldId id="521"/>
            <p14:sldId id="732"/>
            <p14:sldId id="522"/>
            <p14:sldId id="1102"/>
            <p14:sldId id="769"/>
            <p14:sldId id="855"/>
            <p14:sldId id="858"/>
            <p14:sldId id="770"/>
            <p14:sldId id="771"/>
            <p14:sldId id="859"/>
            <p14:sldId id="773"/>
            <p14:sldId id="853"/>
            <p14:sldId id="733"/>
            <p14:sldId id="523"/>
            <p14:sldId id="727"/>
            <p14:sldId id="856"/>
            <p14:sldId id="734"/>
            <p14:sldId id="878"/>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CF6"/>
    <a:srgbClr val="FED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36" autoAdjust="0"/>
    <p:restoredTop sz="82831" autoAdjust="0"/>
  </p:normalViewPr>
  <p:slideViewPr>
    <p:cSldViewPr snapToGrid="0">
      <p:cViewPr>
        <p:scale>
          <a:sx n="75" d="100"/>
          <a:sy n="75" d="100"/>
        </p:scale>
        <p:origin x="576" y="182"/>
      </p:cViewPr>
      <p:guideLst>
        <p:guide pos="3840"/>
        <p:guide orient="horz"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2023-09-21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youtube.com/watch?v=byaMd_PNyI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youtube.com/watch?v=byaMd_PNyIY"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youtu.be/QRZPw-9sJtQ"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bit.ly/2sUQvc8"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youtu.be/kXWpDXZADC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centennialcollege.ca/content/enforced/662448-GNED500025_2021M/module9/social-identity-wheel-handout.pdf?_&amp;d2lSessionVal=XYlwuNymIPe7z3iaEjSa1sgDY&amp;ou=662448"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n w="19050">
                  <a:solidFill>
                    <a:schemeClr val="bg1"/>
                  </a:solidFill>
                </a:ln>
                <a:solidFill>
                  <a:schemeClr val="bg1"/>
                </a:solidFill>
              </a:rPr>
              <a:t>SOCIAL IDENTITY 1</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221357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These two frameworks –essentialism and social constructionism --  DO NOT contradict each other. </a:t>
            </a:r>
          </a:p>
          <a:p>
            <a:pPr marL="171450" indent="-171450">
              <a:buFont typeface="Arial" panose="020B0604020202020204" pitchFamily="34" charset="0"/>
              <a:buChar char="•"/>
            </a:pPr>
            <a:r>
              <a:rPr lang="en-CA" dirty="0"/>
              <a:t>Rather, they co-exist in complementary ways.</a:t>
            </a:r>
          </a:p>
          <a:p>
            <a:pPr marL="171450" indent="-171450">
              <a:buFont typeface="Arial" panose="020B0604020202020204" pitchFamily="34" charset="0"/>
              <a:buChar char="•"/>
            </a:pPr>
            <a:r>
              <a:rPr lang="en-CA" dirty="0"/>
              <a:t>Each one of us is unique.  We are individuals, with our own histories, experiences, personalities, fingerprints, and so on. But we are also shaped by society and social expectations.</a:t>
            </a:r>
          </a:p>
          <a:p>
            <a:pPr marL="171450" indent="-171450">
              <a:buFont typeface="Arial" panose="020B0604020202020204" pitchFamily="34" charset="0"/>
              <a:buChar char="•"/>
            </a:pPr>
            <a:endParaRPr lang="en-CA" dirty="0"/>
          </a:p>
          <a:p>
            <a:r>
              <a:rPr lang="en-US" dirty="0"/>
              <a:t>&lt;a </a:t>
            </a:r>
            <a:r>
              <a:rPr lang="en-US" dirty="0" err="1"/>
              <a:t>href</a:t>
            </a:r>
            <a:r>
              <a:rPr lang="en-US" dirty="0"/>
              <a:t>='https://www.freepik.com/vectors/head-brain'&gt;Head brain vector created by </a:t>
            </a:r>
            <a:r>
              <a:rPr lang="en-US" dirty="0" err="1"/>
              <a:t>freepik</a:t>
            </a:r>
            <a:r>
              <a:rPr lang="en-US" dirty="0"/>
              <a:t> - www.freepik.com&lt;/a&gt;</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293210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 order to see how identities are socially constructed, we must understand how society functions. More specifically, we must understand the social structures that mediate our interactions.</a:t>
            </a:r>
          </a:p>
          <a:p>
            <a:pPr marL="171450" indent="-171450">
              <a:buFont typeface="Arial" panose="020B0604020202020204" pitchFamily="34" charset="0"/>
              <a:buChar char="•"/>
            </a:pPr>
            <a:r>
              <a:rPr lang="en-CA" dirty="0"/>
              <a:t>One component of the social structure is social status. </a:t>
            </a:r>
          </a:p>
          <a:p>
            <a:pPr marL="171450" indent="-171450">
              <a:buFont typeface="Arial" panose="020B0604020202020204" pitchFamily="34" charset="0"/>
              <a:buChar char="•"/>
            </a:pPr>
            <a:r>
              <a:rPr lang="en-CA" dirty="0"/>
              <a:t>Social Status: the position a person has in society.  For example, “student,” “doctor,” “bus driver,” “police officer,” and “nurse.”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2744235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These defined positions carry a certain degree of recognition and have assigned to them very specific duties.</a:t>
            </a:r>
          </a:p>
          <a:p>
            <a:pPr marL="171450" indent="-171450">
              <a:buFont typeface="Arial" panose="020B0604020202020204" pitchFamily="34" charset="0"/>
              <a:buChar char="•"/>
            </a:pPr>
            <a:r>
              <a:rPr lang="en-CA" dirty="0"/>
              <a:t>But social status does not just refer to occupations: “husband,” daughter,” “senior citizen,” and “addict” are also examples of a social status.</a:t>
            </a:r>
          </a:p>
          <a:p>
            <a:pPr marL="171450" indent="-171450">
              <a:buFont typeface="Arial" panose="020B0604020202020204" pitchFamily="34" charset="0"/>
              <a:buChar char="•"/>
            </a:pPr>
            <a:r>
              <a:rPr lang="en-CA" dirty="0"/>
              <a:t>Social statuses are often divided into </a:t>
            </a:r>
            <a:r>
              <a:rPr lang="en-CA" b="1" dirty="0"/>
              <a:t>ascribed</a:t>
            </a:r>
            <a:r>
              <a:rPr lang="en-CA" dirty="0"/>
              <a:t> vs. </a:t>
            </a:r>
            <a:r>
              <a:rPr lang="en-CA" b="1" dirty="0"/>
              <a:t>achieved</a:t>
            </a:r>
            <a:r>
              <a:rPr lang="en-CA" dirty="0"/>
              <a:t> categories.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3326258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Achieved status – a position over which one has control.</a:t>
            </a:r>
          </a:p>
          <a:p>
            <a:pPr lvl="1"/>
            <a:r>
              <a:rPr lang="en-CA" sz="2400" dirty="0"/>
              <a:t> If you study hard, you can earn your status as a “straight A student.”</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280732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Ascribed status – categories assigned to individuals at birth.  </a:t>
            </a:r>
          </a:p>
          <a:p>
            <a:r>
              <a:rPr lang="en-CA" dirty="0"/>
              <a:t>We have no control over these statuses.</a:t>
            </a:r>
          </a:p>
          <a:p>
            <a:r>
              <a:rPr lang="en-CA" sz="2400" dirty="0"/>
              <a:t>Ethnicity, race, sex, and age are social statuses that are given to us regardless of what we may do.</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387392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1200" dirty="0"/>
              <a:t>One thing that is similar about both achieved and ascribed statuses,</a:t>
            </a:r>
          </a:p>
          <a:p>
            <a:pPr marL="0" indent="0">
              <a:buNone/>
            </a:pPr>
            <a:r>
              <a:rPr lang="en-CA" sz="1200" dirty="0"/>
              <a:t>is that society tends to assign </a:t>
            </a:r>
            <a:r>
              <a:rPr lang="en-CA" sz="1200" i="1" dirty="0"/>
              <a:t>roles</a:t>
            </a:r>
            <a:r>
              <a:rPr lang="en-CA" sz="1200" dirty="0"/>
              <a:t> to these different categories.</a:t>
            </a:r>
          </a:p>
          <a:p>
            <a:endParaRPr lang="en-CA" sz="1200"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374518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Roles: the social and behavioral expectations assigned to different status categories.</a:t>
            </a:r>
          </a:p>
          <a:p>
            <a:pPr marL="171450" indent="-171450">
              <a:buFont typeface="Arial" panose="020B0604020202020204" pitchFamily="34" charset="0"/>
              <a:buChar char="•"/>
            </a:pPr>
            <a:r>
              <a:rPr lang="en-CA" dirty="0"/>
              <a:t>When we meet someone on the street, we may make assumptions based on their appearance and we may group them into categories familiar to us such as race, class, gender, sexuality, age, ethnicity, nationality, or occupation.</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318879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We often feel pressure (consciously or unconsciously) to conform to social expectations.  Thus, if we are in school where we are categorized as “students,” we will often behave, dress, and carry ourselves according to certain expectations.  When we go home and we are categorized as “parents” or “children,” our behavior, dress, attitude, and language might change because of expectations have changed.</a:t>
            </a:r>
          </a:p>
          <a:p>
            <a:pPr marL="171450" indent="-171450">
              <a:buFont typeface="Arial" panose="020B0604020202020204" pitchFamily="34" charset="0"/>
              <a:buChar char="•"/>
            </a:pPr>
            <a:r>
              <a:rPr lang="en-US" altLang="en-US" dirty="0">
                <a:ea typeface="ＭＳ Ｐゴシック" panose="020B0600070205080204" pitchFamily="34" charset="-128"/>
              </a:rPr>
              <a:t>In other words, we selectively present ourselves depending on the expectations of society.</a:t>
            </a: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3975340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Understanding social statuses and roles is important in the social construction of identity because the categories defined by a group or society, as well as the behavioural expectations that correspond to each category, structure both how we see ourselves and how we relate to other people.</a:t>
            </a:r>
          </a:p>
          <a:p>
            <a:pPr marL="171450" indent="-171450">
              <a:buFont typeface="Arial" panose="020B0604020202020204" pitchFamily="34" charset="0"/>
              <a:buChar char="•"/>
            </a:pPr>
            <a:r>
              <a:rPr lang="en-CA" dirty="0"/>
              <a:t>An important part of the social construction of identity is the notion that we learn much of our identity from our families, communities, educational institutions, and other surroundings.</a:t>
            </a:r>
          </a:p>
          <a:p>
            <a:pPr marL="171450" indent="-171450">
              <a:buFont typeface="Arial" panose="020B0604020202020204" pitchFamily="34" charset="0"/>
              <a:buChar char="•"/>
            </a:pPr>
            <a:r>
              <a:rPr lang="en-CA" dirty="0"/>
              <a:t>Over time we also learn, also without even realizing, how to selectively present ourselves to manage other people’s impressions of who we are.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399110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According to this approach, </a:t>
            </a:r>
            <a:r>
              <a:rPr lang="en-CA" b="1" dirty="0"/>
              <a:t>front stage behaviour</a:t>
            </a:r>
            <a:r>
              <a:rPr lang="en-CA" dirty="0"/>
              <a:t> is the behaviour that we exhibit when in public or around less familiar acquaintances.</a:t>
            </a:r>
          </a:p>
          <a:p>
            <a:pPr marL="171450" indent="-171450">
              <a:buFont typeface="Arial" panose="020B0604020202020204" pitchFamily="34" charset="0"/>
              <a:buChar char="•"/>
            </a:pPr>
            <a:r>
              <a:rPr lang="en-CA" b="1" dirty="0"/>
              <a:t>Back stage behaviour</a:t>
            </a:r>
            <a:r>
              <a:rPr lang="en-CA" dirty="0"/>
              <a:t> is the behaviour that we exhibit only when alone or around more intimate acquaintances.</a:t>
            </a:r>
          </a:p>
          <a:p>
            <a:pPr marL="171450" indent="-171450">
              <a:buFont typeface="Arial" panose="020B0604020202020204" pitchFamily="34" charset="0"/>
              <a:buChar char="•"/>
            </a:pPr>
            <a:r>
              <a:rPr lang="en-CA" dirty="0"/>
              <a:t>In the front stage we are more consciously aware of how we are being perceived; whereas, in the back stage we are less anxious about how we might be judged due to our trust and familiarity with those closest to us.</a:t>
            </a:r>
          </a:p>
          <a:p>
            <a:pPr marL="171450" indent="-171450">
              <a:buFont typeface="Arial" panose="020B0604020202020204" pitchFamily="34" charset="0"/>
              <a:buChar char="•"/>
            </a:pPr>
            <a:r>
              <a:rPr lang="en-CA" dirty="0"/>
              <a:t>We are each of us unique. But we are unique within a framework made up of categories (social statuses) and expectations (roles).</a:t>
            </a:r>
          </a:p>
          <a:p>
            <a:pPr marL="171450" indent="-171450">
              <a:buFont typeface="Arial" panose="020B0604020202020204" pitchFamily="34" charset="0"/>
              <a:buChar char="•"/>
            </a:pP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305793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Watch this video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i="0" dirty="0">
                <a:solidFill>
                  <a:srgbClr val="232323"/>
                </a:solidFill>
                <a:effectLst/>
                <a:latin typeface="Calibri" panose="020F0502020204030204" pitchFamily="34" charset="0"/>
              </a:rPr>
              <a:t>Key &amp; Peele - Phone Call – Comedy central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solidFill>
                  <a:schemeClr val="bg1"/>
                </a:solidFill>
              </a:rPr>
              <a:t>https://www.dailymotion.com/video/x4bn77k</a:t>
            </a:r>
          </a:p>
          <a:p>
            <a:pPr marL="171450" indent="-171450">
              <a:buFont typeface="Arial" panose="020B0604020202020204" pitchFamily="34" charset="0"/>
              <a:buChar char="•"/>
            </a:pP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4270178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Break Out Session: Discussion Kay and Peele Video Front Stage and Back Stage Behaviour!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When did they display front stage behaviour?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When did they display back stage behaviour?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Why do you think they acted the way they did at certain points in time in their interaction?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Discuss Societal Behaviour expectations…</a:t>
            </a:r>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427858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attendance slide can be moved to wherever in your class that you take attendance. </a:t>
            </a:r>
          </a:p>
          <a:p>
            <a:r>
              <a:rPr lang="en-CA" dirty="0"/>
              <a:t>Usually attendance is taken around class breaks, or at the beginning or at the end of class. </a:t>
            </a:r>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73161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Socialization: The process, through interactions with others, by which we come to understand different social statuses and the roles, or behavioral expectations.</a:t>
            </a:r>
          </a:p>
          <a:p>
            <a:pPr marL="171450" indent="-171450">
              <a:buFont typeface="Arial" panose="020B0604020202020204" pitchFamily="34" charset="0"/>
              <a:buChar char="•"/>
            </a:pPr>
            <a:r>
              <a:rPr lang="en-CA" dirty="0"/>
              <a:t>Socialization as a process begins when we are young.</a:t>
            </a:r>
          </a:p>
          <a:p>
            <a:pPr marL="628650" lvl="1" indent="-171450">
              <a:buFont typeface="Arial" panose="020B0604020202020204" pitchFamily="34" charset="0"/>
              <a:buChar char="•"/>
            </a:pPr>
            <a:r>
              <a:rPr lang="en-CA" dirty="0"/>
              <a:t>Think of babies: parents spend a considerable amount of time teaching babies how and when to sleep, eat, and communicate. We are taught how to behave in society and to be aware of social expectations.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1673206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Throughout our lives we are exposed to many agents of socialization, including: parents, schools, peer groups, families, and friends.</a:t>
            </a:r>
          </a:p>
          <a:p>
            <a:pPr marL="171450" indent="-171450">
              <a:buFont typeface="Arial" panose="020B0604020202020204" pitchFamily="34" charset="0"/>
              <a:buChar char="•"/>
            </a:pPr>
            <a:r>
              <a:rPr lang="en-CA" dirty="0"/>
              <a:t>In high school, individuals often feel tremendous pressure to conform to the norms, attitudes, speech patterns, and dress codes of their peer groups. </a:t>
            </a:r>
          </a:p>
          <a:p>
            <a:pPr marL="171450" indent="-171450">
              <a:buFont typeface="Arial" panose="020B0604020202020204" pitchFamily="34" charset="0"/>
              <a:buChar char="•"/>
            </a:pPr>
            <a:r>
              <a:rPr lang="en-CA" dirty="0"/>
              <a:t>Think of movies like Mean Girls or Clueless.  In these movies, there are the popular girls who set the trends, and those who aspire to be like them.</a:t>
            </a:r>
          </a:p>
          <a:p>
            <a:endParaRPr lang="en-CA" dirty="0"/>
          </a:p>
          <a:p>
            <a:r>
              <a:rPr lang="en-CA" b="1" dirty="0"/>
              <a:t>https://youtu.be/ikGVWEvUzNM</a:t>
            </a:r>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4290194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https://youtu.be/ikGVWEvUzNM</a:t>
            </a:r>
          </a:p>
          <a:p>
            <a:pPr algn="l"/>
            <a:br>
              <a:rPr lang="en-US" b="0" i="0" dirty="0">
                <a:solidFill>
                  <a:srgbClr val="333333"/>
                </a:solidFill>
                <a:effectLst/>
                <a:latin typeface="Calibri" panose="020F0502020204030204" pitchFamily="34" charset="0"/>
              </a:rPr>
            </a:br>
            <a:r>
              <a:rPr lang="en-US" b="0" dirty="0">
                <a:effectLst/>
                <a:latin typeface="Calibri" panose="020F0502020204030204" pitchFamily="34" charset="0"/>
              </a:rPr>
              <a:t>Identity SHORT FILM </a:t>
            </a:r>
          </a:p>
          <a:p>
            <a:pPr marL="0" indent="0">
              <a:buFont typeface="+mj-lt"/>
              <a:buNone/>
            </a:pPr>
            <a:endParaRPr lang="en-US" dirty="0"/>
          </a:p>
          <a:p>
            <a:pPr marL="228600" indent="-228600">
              <a:buFont typeface="+mj-lt"/>
              <a:buAutoNum type="arabicPeriod"/>
            </a:pPr>
            <a:r>
              <a:rPr lang="en-US" dirty="0"/>
              <a:t>How many masks did you see </a:t>
            </a:r>
          </a:p>
          <a:p>
            <a:pPr marL="228600" indent="-228600">
              <a:buFont typeface="+mj-lt"/>
              <a:buAutoNum type="arabicPeriod"/>
            </a:pPr>
            <a:r>
              <a:rPr lang="en-US" dirty="0"/>
              <a:t>What were the masks, colors and or groups </a:t>
            </a:r>
          </a:p>
          <a:p>
            <a:pPr marL="228600" indent="-228600">
              <a:buFont typeface="+mj-lt"/>
              <a:buAutoNum type="arabicPeriod"/>
            </a:pPr>
            <a:r>
              <a:rPr lang="en-US" dirty="0"/>
              <a:t>What backgrounds and societal groups did you see </a:t>
            </a:r>
          </a:p>
          <a:p>
            <a:pPr marL="228600" indent="-228600">
              <a:buFont typeface="+mj-lt"/>
              <a:buAutoNum type="arabicPeriod"/>
            </a:pPr>
            <a:r>
              <a:rPr lang="en-US" dirty="0"/>
              <a:t>what were you able to find out about her background </a:t>
            </a:r>
          </a:p>
          <a:p>
            <a:pPr marL="228600" indent="-228600">
              <a:buFont typeface="+mj-lt"/>
              <a:buAutoNum type="arabicPeriod"/>
            </a:pPr>
            <a:r>
              <a:rPr lang="en-US" dirty="0"/>
              <a:t>What was the truth that was found </a:t>
            </a: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52361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Small Group Break Out Session Work </a:t>
            </a:r>
          </a:p>
          <a:p>
            <a:pPr marL="0" indent="0">
              <a:buFont typeface="+mj-lt"/>
              <a:buNone/>
            </a:pPr>
            <a:r>
              <a:rPr lang="en-US" dirty="0"/>
              <a:t>Each group will watch the film and then discuss the following questions. </a:t>
            </a:r>
          </a:p>
          <a:p>
            <a:pPr marL="0" indent="0">
              <a:buFont typeface="+mj-lt"/>
              <a:buNone/>
            </a:pPr>
            <a:r>
              <a:rPr lang="en-US" dirty="0"/>
              <a:t>We will then come back into the larger group for a class discussion </a:t>
            </a:r>
          </a:p>
          <a:p>
            <a:pPr marL="228600" indent="-228600">
              <a:buFont typeface="+mj-lt"/>
              <a:buAutoNum type="arabicPeriod"/>
            </a:pPr>
            <a:endParaRPr lang="en-US" dirty="0"/>
          </a:p>
          <a:p>
            <a:pPr marL="228600" indent="-228600">
              <a:buFont typeface="+mj-lt"/>
              <a:buAutoNum type="arabicPeriod"/>
            </a:pPr>
            <a:r>
              <a:rPr lang="en-US" dirty="0"/>
              <a:t>How many different masks did you see in total?</a:t>
            </a:r>
          </a:p>
          <a:p>
            <a:pPr marL="228600" indent="-228600">
              <a:buFont typeface="+mj-lt"/>
              <a:buAutoNum type="arabicPeriod"/>
            </a:pPr>
            <a:r>
              <a:rPr lang="en-US" dirty="0"/>
              <a:t>What were the masks, colors and groups and what did they represent?</a:t>
            </a:r>
          </a:p>
          <a:p>
            <a:pPr marL="228600" indent="-228600">
              <a:buFont typeface="+mj-lt"/>
              <a:buAutoNum type="arabicPeriod"/>
            </a:pPr>
            <a:r>
              <a:rPr lang="en-US" dirty="0"/>
              <a:t>What backgrounds and societal groups did you see in the film?</a:t>
            </a:r>
          </a:p>
          <a:p>
            <a:pPr marL="228600" indent="-228600">
              <a:buFont typeface="+mj-lt"/>
              <a:buAutoNum type="arabicPeriod"/>
            </a:pPr>
            <a:r>
              <a:rPr lang="en-US" dirty="0"/>
              <a:t>What were you able to find out the main characters background ?</a:t>
            </a:r>
          </a:p>
          <a:p>
            <a:pPr marL="228600" indent="-228600">
              <a:buFont typeface="+mj-lt"/>
              <a:buAutoNum type="arabicPeriod"/>
            </a:pPr>
            <a:r>
              <a:rPr lang="en-US" dirty="0"/>
              <a:t>What was the truth that was found ?</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564409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BEBEBB"/>
                </a:solidFill>
                <a:effectLst/>
                <a:latin typeface="Calibri" panose="020F0502020204030204" pitchFamily="34" charset="0"/>
              </a:rPr>
              <a:t>The Mask You Live In.</a:t>
            </a:r>
          </a:p>
          <a:p>
            <a:pPr algn="l"/>
            <a:r>
              <a:rPr lang="en-US" b="0" i="0" dirty="0">
                <a:solidFill>
                  <a:srgbClr val="BEBEBB"/>
                </a:solidFill>
                <a:effectLst/>
                <a:latin typeface="Calibri" panose="020F0502020204030204" pitchFamily="34" charset="0"/>
              </a:rPr>
              <a:t>A preview of boys and young men as they struggle to stay true to themselves while negotiating America’s narrow definition of masculinity.</a:t>
            </a:r>
          </a:p>
          <a:p>
            <a:pPr algn="l"/>
            <a:r>
              <a:rPr lang="en-US" b="0" i="0" dirty="0">
                <a:solidFill>
                  <a:srgbClr val="BEBEBB"/>
                </a:solidFill>
                <a:effectLst/>
                <a:latin typeface="Calibri" panose="020F0502020204030204" pitchFamily="34" charset="0"/>
              </a:rPr>
              <a:t>Pressured by the media, their peer group, and even the adults in their lives, our protagonists confront messages encouraging them to disconnect from their emotions, devalue authentic friendships, objectify and degrade women, and resolve conflicts through violence. These gender stereotypes interconnect with race, class, and circumstance, creating a maze of identity issues boys and young men must navigate to become “real” men.</a:t>
            </a:r>
          </a:p>
          <a:p>
            <a:pPr algn="l"/>
            <a:endParaRPr lang="en-US" b="0" i="0" dirty="0">
              <a:solidFill>
                <a:srgbClr val="BEBEBB"/>
              </a:solidFill>
              <a:effectLst/>
              <a:latin typeface="Calibri" panose="020F0502020204030204" pitchFamily="34" charset="0"/>
            </a:endParaRPr>
          </a:p>
          <a:p>
            <a:pPr algn="l"/>
            <a:r>
              <a:rPr lang="en-US" b="0" i="0" dirty="0">
                <a:solidFill>
                  <a:srgbClr val="BEBEBB"/>
                </a:solidFill>
                <a:effectLst/>
                <a:latin typeface="Calibri" panose="020F0502020204030204" pitchFamily="34" charset="0"/>
              </a:rPr>
              <a:t>Experts in neuroscience, psychology, sociology, sports, education, and media also weigh in, offering empirical evidence of the “boy crisis” and tactics to combat it.</a:t>
            </a:r>
          </a:p>
          <a:p>
            <a:pPr algn="l"/>
            <a:endParaRPr lang="en-US" b="0" i="0" dirty="0">
              <a:solidFill>
                <a:srgbClr val="BEBEBB"/>
              </a:solidFill>
              <a:effectLst/>
              <a:latin typeface="Calibri" panose="020F0502020204030204" pitchFamily="34" charset="0"/>
            </a:endParaRPr>
          </a:p>
          <a:p>
            <a:pPr algn="l"/>
            <a:r>
              <a:rPr lang="en-US" b="0" i="0" dirty="0">
                <a:solidFill>
                  <a:srgbClr val="BEBEBB"/>
                </a:solidFill>
                <a:effectLst/>
                <a:latin typeface="Calibri" panose="020F0502020204030204" pitchFamily="34" charset="0"/>
              </a:rPr>
              <a:t>The Mask You Live In ultimately illustrates how we, as a society, can raise a healthier generation of boys and young men.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862701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BEBEBB"/>
                </a:solidFill>
                <a:effectLst/>
                <a:latin typeface="Calibri" panose="020F0502020204030204" pitchFamily="34" charset="0"/>
              </a:rPr>
              <a:t>The Mask You Live In.</a:t>
            </a:r>
          </a:p>
          <a:p>
            <a:pPr algn="l"/>
            <a:r>
              <a:rPr lang="en-US" b="0" i="0" dirty="0">
                <a:solidFill>
                  <a:srgbClr val="BEBEBB"/>
                </a:solidFill>
                <a:effectLst/>
                <a:latin typeface="Calibri" panose="020F0502020204030204" pitchFamily="34" charset="0"/>
              </a:rPr>
              <a:t>A preview of boys and young men as they struggle to stay true to themselves while negotiating America’s narrow definition of masculinity.</a:t>
            </a:r>
          </a:p>
          <a:p>
            <a:pPr algn="l"/>
            <a:r>
              <a:rPr lang="en-US" b="0" i="0" dirty="0">
                <a:solidFill>
                  <a:srgbClr val="BEBEBB"/>
                </a:solidFill>
                <a:effectLst/>
                <a:latin typeface="Calibri" panose="020F0502020204030204" pitchFamily="34" charset="0"/>
              </a:rPr>
              <a:t>Pressured by the media, their peer group, and even the adults in their lives, our protagonists confront messages encouraging them to disconnect from their emotions, devalue authentic friendships, objectify and degrade women, and resolve conflicts through violence. These gender stereotypes interconnect with race, class, and circumstance, creating a maze of identity issues boys and young men must navigate to become “real” men.</a:t>
            </a:r>
          </a:p>
          <a:p>
            <a:pPr algn="l"/>
            <a:endParaRPr lang="en-US" b="0" i="0" dirty="0">
              <a:solidFill>
                <a:srgbClr val="BEBEBB"/>
              </a:solidFill>
              <a:effectLst/>
              <a:latin typeface="Calibri" panose="020F0502020204030204" pitchFamily="34" charset="0"/>
            </a:endParaRPr>
          </a:p>
          <a:p>
            <a:pPr algn="l"/>
            <a:r>
              <a:rPr lang="en-US" b="0" i="0" dirty="0">
                <a:solidFill>
                  <a:srgbClr val="BEBEBB"/>
                </a:solidFill>
                <a:effectLst/>
                <a:latin typeface="Calibri" panose="020F0502020204030204" pitchFamily="34" charset="0"/>
              </a:rPr>
              <a:t>Experts in neuroscience, psychology, sociology, sports, education, and media also weigh in, offering empirical evidence of the “boy crisis” and tactics to combat it.</a:t>
            </a:r>
          </a:p>
          <a:p>
            <a:pPr algn="l"/>
            <a:endParaRPr lang="en-US" b="0" i="0" dirty="0">
              <a:solidFill>
                <a:srgbClr val="BEBEBB"/>
              </a:solidFill>
              <a:effectLst/>
              <a:latin typeface="Calibri" panose="020F0502020204030204" pitchFamily="34" charset="0"/>
            </a:endParaRPr>
          </a:p>
          <a:p>
            <a:pPr algn="l"/>
            <a:r>
              <a:rPr lang="en-US" b="0" i="0" dirty="0">
                <a:solidFill>
                  <a:srgbClr val="BEBEBB"/>
                </a:solidFill>
                <a:effectLst/>
                <a:latin typeface="Calibri" panose="020F0502020204030204" pitchFamily="34" charset="0"/>
              </a:rPr>
              <a:t>The Mask You Live In ultimately illustrates how we, as a society, can raise a healthier generation of boys and young men.</a:t>
            </a:r>
          </a:p>
          <a:p>
            <a:r>
              <a:rPr lang="en-CA" dirty="0"/>
              <a:t>https://youtu.be/hc45-ptHMxo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Discuss as a class the effect of Toxic Masculinity and Gender Roles on Society</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120501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UPDATE</a:t>
            </a:r>
          </a:p>
          <a:p>
            <a:pPr marL="171450" indent="-171450">
              <a:buFont typeface="Arial" panose="020B0604020202020204" pitchFamily="34" charset="0"/>
              <a:buChar char="•"/>
            </a:pPr>
            <a:r>
              <a:rPr lang="en-US" b="0" dirty="0"/>
              <a:t>REVIEW LAST CLASS</a:t>
            </a:r>
          </a:p>
          <a:p>
            <a:pPr marL="171450" indent="-171450">
              <a:buFont typeface="Arial" panose="020B0604020202020204" pitchFamily="34" charset="0"/>
              <a:buChar char="•"/>
            </a:pPr>
            <a:r>
              <a:rPr lang="en-US" b="0" dirty="0"/>
              <a:t>BELIEF</a:t>
            </a:r>
          </a:p>
          <a:p>
            <a:pPr marL="171450" indent="-171450">
              <a:buFont typeface="Arial" panose="020B0604020202020204" pitchFamily="34" charset="0"/>
              <a:buChar char="•"/>
            </a:pPr>
            <a:r>
              <a:rPr lang="en-US" b="0" dirty="0"/>
              <a:t>CONFIRAMTION BIAS</a:t>
            </a:r>
          </a:p>
          <a:p>
            <a:pPr marL="171450" indent="-171450">
              <a:buFont typeface="Arial" panose="020B0604020202020204" pitchFamily="34" charset="0"/>
              <a:buChar char="•"/>
            </a:pPr>
            <a:r>
              <a:rPr lang="en-US" b="0" dirty="0"/>
              <a:t>IDEOLOGY</a:t>
            </a:r>
          </a:p>
          <a:p>
            <a:pPr marL="171450" indent="-171450">
              <a:buFont typeface="Arial" panose="020B0604020202020204" pitchFamily="34" charset="0"/>
              <a:buChar char="•"/>
            </a:pPr>
            <a:r>
              <a:rPr lang="en-US" b="0" dirty="0"/>
              <a:t>ASSUMPTIONS</a:t>
            </a:r>
          </a:p>
          <a:p>
            <a:pPr marL="171450" indent="-171450">
              <a:buFont typeface="Arial" panose="020B0604020202020204" pitchFamily="34" charset="0"/>
              <a:buChar char="•"/>
            </a:pPr>
            <a:r>
              <a:rPr lang="en-US" b="0" dirty="0"/>
              <a:t>SOCIAL CONSTRUCT OF IDEOLOGY</a:t>
            </a:r>
          </a:p>
          <a:p>
            <a:pPr marL="171450" indent="-171450">
              <a:buFont typeface="Arial" panose="020B0604020202020204" pitchFamily="34" charset="0"/>
              <a:buChar char="•"/>
            </a:pPr>
            <a:r>
              <a:rPr lang="en-US" b="0" dirty="0"/>
              <a:t>DOMINANT IDEOLOGY</a:t>
            </a:r>
          </a:p>
          <a:p>
            <a:pPr marL="171450" indent="-171450">
              <a:buFont typeface="Arial" panose="020B0604020202020204" pitchFamily="34" charset="0"/>
              <a:buChar char="•"/>
            </a:pPr>
            <a:r>
              <a:rPr lang="en-US" b="0" dirty="0"/>
              <a:t>DOMINANT DISCOURSE </a:t>
            </a:r>
          </a:p>
          <a:p>
            <a:pPr marL="171450" indent="-171450">
              <a:buFont typeface="Arial" panose="020B0604020202020204" pitchFamily="34" charset="0"/>
              <a:buChar char="•"/>
            </a:pPr>
            <a:r>
              <a:rPr lang="en-US" b="0" dirty="0"/>
              <a:t>HEGEMONIC DISCOURSE</a:t>
            </a:r>
          </a:p>
          <a:p>
            <a:pPr marL="171450" indent="-171450">
              <a:buFont typeface="Arial" panose="020B0604020202020204" pitchFamily="34" charset="0"/>
              <a:buChar char="•"/>
            </a:pPr>
            <a:r>
              <a:rPr lang="en-US" b="0" dirty="0"/>
              <a:t>COUNTER IDEOLOGIES</a:t>
            </a:r>
          </a:p>
          <a:p>
            <a:pPr marL="171450" indent="-171450">
              <a:buFont typeface="Arial" panose="020B0604020202020204" pitchFamily="34" charset="0"/>
              <a:buChar char="•"/>
            </a:pPr>
            <a:r>
              <a:rPr lang="en-US" b="0" dirty="0"/>
              <a:t>MOVEMENTS</a:t>
            </a:r>
          </a:p>
          <a:p>
            <a:pPr marL="171450" indent="-171450">
              <a:buFont typeface="Arial" panose="020B0604020202020204" pitchFamily="34" charset="0"/>
              <a:buChar char="•"/>
            </a:pPr>
            <a:endParaRPr lang="en-CA" b="0" dirty="0"/>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3559794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One of the most powerful socializing influences on our identities is the mass media.  In Canada, both children and adults spend thousands of hours every year watching television, surfing the Internet, and listening to music.  While we have ever more choice in the types and amount of media we consume, the media sends powerful messages about our values, beliefs, and position in society.</a:t>
            </a:r>
          </a:p>
          <a:p>
            <a:pPr marL="171450" indent="-171450">
              <a:buFont typeface="Arial" panose="020B0604020202020204" pitchFamily="34" charset="0"/>
              <a:buChar char="•"/>
            </a:pPr>
            <a:r>
              <a:rPr lang="en-US" altLang="en-US" dirty="0">
                <a:ea typeface="ＭＳ Ｐゴシック" panose="020B0600070205080204" pitchFamily="34" charset="-128"/>
              </a:rPr>
              <a:t>The following video considers how Disney movies shape children: </a:t>
            </a:r>
            <a:r>
              <a:rPr lang="en-US" altLang="en-US" dirty="0">
                <a:ea typeface="ＭＳ Ｐゴシック" panose="020B0600070205080204" pitchFamily="34" charset="-128"/>
                <a:hlinkClick r:id="rId3"/>
              </a:rPr>
              <a:t>http://www.youtube.com/watch?v=byaMd_PNyIY</a:t>
            </a:r>
            <a:endParaRPr lang="en-US" altLang="en-US" dirty="0">
              <a:ea typeface="ＭＳ Ｐゴシック" panose="020B0600070205080204" pitchFamily="34" charset="-128"/>
            </a:endParaRPr>
          </a:p>
          <a:p>
            <a:pPr marL="171450" indent="-171450">
              <a:buFont typeface="Arial" panose="020B0604020202020204" pitchFamily="34" charset="0"/>
              <a:buChar char="•"/>
            </a:pPr>
            <a:endParaRPr lang="en-US" altLang="en-US" dirty="0">
              <a:ea typeface="ＭＳ Ｐゴシック" panose="020B0600070205080204" pitchFamily="34" charset="-128"/>
            </a:endParaRPr>
          </a:p>
          <a:p>
            <a:pPr marL="171450" indent="-171450">
              <a:buFont typeface="Arial" panose="020B0604020202020204" pitchFamily="34" charset="0"/>
              <a:buChar char="•"/>
            </a:pPr>
            <a:endParaRPr lang="en-US" altLang="en-US" dirty="0">
              <a:ea typeface="ＭＳ Ｐゴシック" panose="020B0600070205080204" pitchFamily="34" charset="-128"/>
            </a:endParaRPr>
          </a:p>
          <a:p>
            <a:pPr marL="171450" indent="-171450">
              <a:buFont typeface="Arial" panose="020B0604020202020204" pitchFamily="34" charset="0"/>
              <a:buChar char="•"/>
            </a:pPr>
            <a:r>
              <a:rPr lang="en-CA" dirty="0"/>
              <a:t>Socialization is very influential in the way we determine our identities, but people are not simply passive recipients of the messages they receive about who they are and how they should act.</a:t>
            </a:r>
          </a:p>
          <a:p>
            <a:pPr marL="171450" indent="-171450">
              <a:buFont typeface="Arial" panose="020B0604020202020204" pitchFamily="34" charset="0"/>
              <a:buChar char="•"/>
            </a:pPr>
            <a:r>
              <a:rPr lang="en-CA" dirty="0"/>
              <a:t>We exert some agency, particularly in the way we present our identity to others.</a:t>
            </a:r>
          </a:p>
          <a:p>
            <a:pPr marL="171450" indent="-171450">
              <a:buFont typeface="Arial" panose="020B0604020202020204" pitchFamily="34" charset="0"/>
              <a:buChar char="•"/>
            </a:pPr>
            <a:r>
              <a:rPr lang="en-CA" dirty="0"/>
              <a:t>Each of us make choices about how we conform to the categories and expectations place upon us.</a:t>
            </a:r>
          </a:p>
          <a:p>
            <a:pPr marL="171450" indent="-171450">
              <a:buFont typeface="Arial" panose="020B0604020202020204" pitchFamily="34" charset="0"/>
              <a:buChar char="•"/>
            </a:pPr>
            <a:r>
              <a:rPr lang="en-CA" dirty="0"/>
              <a:t>Much of our identity is formed through a process of noticing how others see us and reflecting on how we see ourselves and how we would like to be seen.</a:t>
            </a:r>
          </a:p>
          <a:p>
            <a:pPr marL="171450" indent="-171450">
              <a:buFont typeface="Arial" panose="020B0604020202020204" pitchFamily="34" charset="0"/>
              <a:buChar char="•"/>
            </a:pPr>
            <a:endParaRPr lang="en-US" altLang="en-US" dirty="0">
              <a:ea typeface="ＭＳ Ｐゴシック" panose="020B0600070205080204" pitchFamily="34" charset="-128"/>
            </a:endParaRPr>
          </a:p>
          <a:p>
            <a:pPr marL="171450" indent="-171450">
              <a:buFont typeface="Arial" panose="020B0604020202020204" pitchFamily="34" charset="0"/>
              <a:buChar char="•"/>
            </a:pPr>
            <a:r>
              <a:rPr lang="en-US" altLang="en-US" dirty="0">
                <a:ea typeface="ＭＳ Ｐゴシック" panose="020B0600070205080204" pitchFamily="34" charset="-128"/>
              </a:rPr>
              <a:t>Discuss as a class the effect Media like Disney has on Society.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3714035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The following video considers how Disney movies shape children: </a:t>
            </a:r>
            <a:r>
              <a:rPr lang="en-US" altLang="en-US" dirty="0">
                <a:ea typeface="ＭＳ Ｐゴシック" panose="020B0600070205080204" pitchFamily="34" charset="-128"/>
                <a:hlinkClick r:id="rId3"/>
              </a:rPr>
              <a:t>http://www.youtube.com/watch?v=byaMd_PNyIY</a:t>
            </a:r>
            <a:endParaRPr lang="en-US" altLang="en-US" dirty="0">
              <a:ea typeface="ＭＳ Ｐゴシック" panose="020B0600070205080204" pitchFamily="34" charset="-128"/>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2993832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looking-glass self is a theory by Charles Horton Cooley that claims that our identities are formed through the way we imagine we are seen by others.</a:t>
            </a:r>
          </a:p>
          <a:p>
            <a:r>
              <a:rPr lang="en-CA" dirty="0"/>
              <a:t>We imagine how our personality and appearance seem to other people and how they might judge us and we adjust our identity (or self-concept) accordingly.</a:t>
            </a:r>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3069800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CA" sz="1200" dirty="0"/>
              <a:t>The Looking-Glass Self</a:t>
            </a:r>
            <a:endParaRPr lang="en-CA" dirty="0"/>
          </a:p>
          <a:p>
            <a:pPr marL="228600" indent="-228600">
              <a:buFont typeface="+mj-lt"/>
              <a:buAutoNum type="arabicPeriod"/>
            </a:pPr>
            <a:r>
              <a:rPr lang="en-CA" dirty="0"/>
              <a:t>How others See you?</a:t>
            </a:r>
          </a:p>
          <a:p>
            <a:pPr marL="228600" indent="-228600">
              <a:buFont typeface="+mj-lt"/>
              <a:buAutoNum type="arabicPeriod"/>
            </a:pPr>
            <a:r>
              <a:rPr lang="en-CA" dirty="0"/>
              <a:t>How are you are actually seen? </a:t>
            </a:r>
          </a:p>
          <a:p>
            <a:pPr marL="228600" indent="-228600">
              <a:buFont typeface="+mj-lt"/>
              <a:buAutoNum type="arabicPeriod"/>
            </a:pPr>
            <a:r>
              <a:rPr lang="en-CA" dirty="0"/>
              <a:t>How do you want to be seen?</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2683588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26230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In this module, we will look at the ways in which our identities are fluid rather than static. </a:t>
            </a:r>
          </a:p>
          <a:p>
            <a:r>
              <a:rPr lang="en-US" sz="2000" dirty="0"/>
              <a:t>We will consider how they are shaped by the social, historical, and ideological forces around us.</a:t>
            </a:r>
          </a:p>
          <a:p>
            <a:r>
              <a:rPr lang="en-US" sz="2000" dirty="0"/>
              <a:t>The previous module asked the question, was your identity given to you or was it created?</a:t>
            </a:r>
          </a:p>
          <a:p>
            <a:r>
              <a:rPr lang="en-US" sz="2000" dirty="0"/>
              <a:t>In this module, we go further by asking, </a:t>
            </a:r>
          </a:p>
          <a:p>
            <a:pPr marL="463550" lvl="1" indent="-285750">
              <a:buFont typeface="Wingdings" panose="05000000000000000000" pitchFamily="2" charset="2"/>
              <a:buChar char="§"/>
            </a:pPr>
            <a:r>
              <a:rPr lang="en-US" sz="2000" dirty="0"/>
              <a:t>Who would you be if you were never socialized by society? </a:t>
            </a:r>
          </a:p>
          <a:p>
            <a:pPr marL="463550" lvl="1" indent="-285750">
              <a:buFont typeface="Wingdings" panose="05000000000000000000" pitchFamily="2" charset="2"/>
              <a:buChar char="§"/>
            </a:pPr>
            <a:r>
              <a:rPr lang="en-US" sz="2000" dirty="0"/>
              <a:t>How do we learn to perform our identity?</a:t>
            </a:r>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 order to understand gender identities as socially constructed, we have to begin with a distinction between sex and gender. </a:t>
            </a:r>
          </a:p>
          <a:p>
            <a:pPr marL="171450" indent="-171450">
              <a:buFont typeface="Arial" panose="020B0604020202020204" pitchFamily="34" charset="0"/>
              <a:buChar char="•"/>
            </a:pPr>
            <a:r>
              <a:rPr lang="en-CA" dirty="0"/>
              <a:t>Sex: the biological differences between male and female. </a:t>
            </a:r>
          </a:p>
          <a:p>
            <a:pPr marL="171450" indent="-171450">
              <a:buFont typeface="Arial" panose="020B0604020202020204" pitchFamily="34" charset="0"/>
              <a:buChar char="•"/>
            </a:pPr>
            <a:r>
              <a:rPr lang="en-CA" dirty="0"/>
              <a:t>These categories are not always as discrete as they may seem. </a:t>
            </a:r>
          </a:p>
          <a:p>
            <a:pPr marL="171450" indent="-171450">
              <a:buFont typeface="Arial" panose="020B0604020202020204" pitchFamily="34" charset="0"/>
              <a:buChar char="•"/>
            </a:pPr>
            <a:r>
              <a:rPr lang="en-CA" dirty="0"/>
              <a:t>Intersex: refers to people who have both male and female genital characteristics.</a:t>
            </a:r>
          </a:p>
          <a:p>
            <a:pPr marL="171450" indent="-171450">
              <a:buFont typeface="Arial" panose="020B0604020202020204" pitchFamily="34" charset="0"/>
              <a:buChar char="•"/>
            </a:pPr>
            <a:r>
              <a:rPr lang="en-CA" dirty="0"/>
              <a:t>Gender: refers to the characteristics of being “masculine” and being “feminine.”</a:t>
            </a:r>
          </a:p>
          <a:p>
            <a:pPr marL="171450" indent="-171450">
              <a:buFont typeface="Arial" panose="020B0604020202020204" pitchFamily="34" charset="0"/>
              <a:buChar char="•"/>
            </a:pPr>
            <a:r>
              <a:rPr lang="en-CA" dirty="0"/>
              <a:t>Usually, we think of “male” as “masculine” and “female” as “feminine.” </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1652756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https://www.genderbread.org/resource/genderbread-person-v4-0</a:t>
            </a:r>
          </a:p>
          <a:p>
            <a:pPr marL="171450" indent="-171450">
              <a:buFont typeface="Arial" panose="020B0604020202020204" pitchFamily="34" charset="0"/>
              <a:buChar char="•"/>
            </a:pPr>
            <a:r>
              <a:rPr lang="en-US" b="0" i="0" dirty="0">
                <a:solidFill>
                  <a:srgbClr val="5C5C5C"/>
                </a:solidFill>
                <a:effectLst/>
                <a:latin typeface="Calibri" panose="020F0502020204030204" pitchFamily="34" charset="0"/>
              </a:rPr>
              <a:t>A teaching tool for breaking the big concept of gender down into bite-sized, digestible pieces</a:t>
            </a:r>
          </a:p>
          <a:p>
            <a:pPr marL="171450" indent="-171450">
              <a:buFont typeface="Arial" panose="020B0604020202020204" pitchFamily="34" charset="0"/>
              <a:buChar char="•"/>
            </a:pPr>
            <a:r>
              <a:rPr lang="en-US" b="0" i="0" dirty="0">
                <a:solidFill>
                  <a:srgbClr val="5C5C5C"/>
                </a:solidFill>
                <a:effectLst/>
                <a:latin typeface="Calibri" panose="020F0502020204030204" pitchFamily="34" charset="0"/>
              </a:rPr>
              <a:t>By Sam </a:t>
            </a:r>
            <a:r>
              <a:rPr lang="en-US" b="0" i="0" dirty="0" err="1">
                <a:solidFill>
                  <a:srgbClr val="5C5C5C"/>
                </a:solidFill>
                <a:effectLst/>
                <a:latin typeface="Calibri" panose="020F0502020204030204" pitchFamily="34" charset="0"/>
              </a:rPr>
              <a:t>Killermann</a:t>
            </a:r>
            <a:r>
              <a:rPr lang="en-US" b="0" i="0" dirty="0">
                <a:solidFill>
                  <a:srgbClr val="5C5C5C"/>
                </a:solidFill>
                <a:effectLst/>
                <a:latin typeface="Calibri" panose="020F0502020204030204" pitchFamily="34" charset="0"/>
              </a:rPr>
              <a:t> from </a:t>
            </a:r>
            <a:r>
              <a:rPr lang="en-CA" dirty="0"/>
              <a:t>https://www.genderbread.org</a:t>
            </a:r>
            <a:endParaRPr lang="en-CA" b="0" i="0" dirty="0">
              <a:solidFill>
                <a:srgbClr val="5C5C5C"/>
              </a:solidFill>
              <a:effectLst/>
              <a:latin typeface="Calibri" panose="020F0502020204030204" pitchFamily="34" charset="0"/>
            </a:endParaRP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2468748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https://www.genderbread.org/resource/genderbread-person-v4-0</a:t>
            </a:r>
          </a:p>
          <a:p>
            <a:pPr marL="171450" indent="-171450">
              <a:buFont typeface="Arial" panose="020B0604020202020204" pitchFamily="34" charset="0"/>
              <a:buChar char="•"/>
            </a:pPr>
            <a:r>
              <a:rPr lang="en-US" b="0" i="0" dirty="0">
                <a:solidFill>
                  <a:srgbClr val="5C5C5C"/>
                </a:solidFill>
                <a:effectLst/>
                <a:latin typeface="Calibri" panose="020F0502020204030204" pitchFamily="34" charset="0"/>
              </a:rPr>
              <a:t>A teaching tool for breaking the big concept of gender down into bite-sized, digestible pieces</a:t>
            </a:r>
          </a:p>
          <a:p>
            <a:pPr marL="171450" indent="-171450">
              <a:buFont typeface="Arial" panose="020B0604020202020204" pitchFamily="34" charset="0"/>
              <a:buChar char="•"/>
            </a:pPr>
            <a:r>
              <a:rPr lang="en-US" b="0" i="0" dirty="0">
                <a:solidFill>
                  <a:srgbClr val="5C5C5C"/>
                </a:solidFill>
                <a:effectLst/>
                <a:latin typeface="Calibri" panose="020F0502020204030204" pitchFamily="34" charset="0"/>
              </a:rPr>
              <a:t>By Sam </a:t>
            </a:r>
            <a:r>
              <a:rPr lang="en-US" b="0" i="0" dirty="0" err="1">
                <a:solidFill>
                  <a:srgbClr val="5C5C5C"/>
                </a:solidFill>
                <a:effectLst/>
                <a:latin typeface="Calibri" panose="020F0502020204030204" pitchFamily="34" charset="0"/>
              </a:rPr>
              <a:t>Killermann</a:t>
            </a:r>
            <a:r>
              <a:rPr lang="en-US" b="0" i="0" dirty="0">
                <a:solidFill>
                  <a:srgbClr val="5C5C5C"/>
                </a:solidFill>
                <a:effectLst/>
                <a:latin typeface="Calibri" panose="020F0502020204030204" pitchFamily="34" charset="0"/>
              </a:rPr>
              <a:t> from </a:t>
            </a:r>
            <a:r>
              <a:rPr lang="en-CA" dirty="0"/>
              <a:t>https://www.genderbread.org</a:t>
            </a:r>
            <a:endParaRPr lang="en-CA" b="0" i="0" dirty="0">
              <a:solidFill>
                <a:srgbClr val="5C5C5C"/>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322651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 order to understand gender identities as socially constructed, we have to begin with a distinction between sex and gender. </a:t>
            </a:r>
          </a:p>
          <a:p>
            <a:pPr marL="171450" indent="-171450">
              <a:buFont typeface="Arial" panose="020B0604020202020204" pitchFamily="34" charset="0"/>
              <a:buChar char="•"/>
            </a:pPr>
            <a:r>
              <a:rPr lang="en-CA" dirty="0"/>
              <a:t>Sex: the biological differences between male and female. </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1151598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At its most basic level, Global Citizenship is the idea that we belong to a shared community of human beings.</a:t>
            </a:r>
          </a:p>
          <a:p>
            <a:pPr marL="181240" indent="-181240">
              <a:buFont typeface="Arial" panose="020B0604020202020204" pitchFamily="34" charset="0"/>
              <a:buChar char="•"/>
            </a:pPr>
            <a:r>
              <a:rPr lang="en-CA" dirty="0"/>
              <a:t>This means that we think of ourselves not strictly as citizens of a particular nation, but as citizens of the whole world.</a:t>
            </a:r>
          </a:p>
          <a:p>
            <a:pPr marL="181240" indent="-181240">
              <a:buFont typeface="Arial" panose="020B0604020202020204" pitchFamily="34" charset="0"/>
              <a:buChar char="•"/>
            </a:pPr>
            <a:r>
              <a:rPr lang="en-CA" dirty="0"/>
              <a:t>To understand the concept of global citizenship we need to begin with its foundations</a:t>
            </a:r>
          </a:p>
          <a:p>
            <a:pPr marL="181240" indent="-181240">
              <a:buFont typeface="Arial" panose="020B0604020202020204" pitchFamily="34" charset="0"/>
              <a:buChar char="•"/>
            </a:pPr>
            <a:r>
              <a:rPr lang="en-CA" dirty="0"/>
              <a:t>First we need to consider: what is a citizen?</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876528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14042"/>
                </a:solidFill>
                <a:effectLst/>
                <a:latin typeface="Calibri" panose="020F0502020204030204" pitchFamily="34" charset="0"/>
              </a:rPr>
              <a:t>How we feel on the inside (how masculine or feminine we feel). 	</a:t>
            </a:r>
          </a:p>
          <a:p>
            <a:pPr marL="171450" indent="-171450">
              <a:buFont typeface="Arial" panose="020B0604020202020204" pitchFamily="34" charset="0"/>
              <a:buChar char="•"/>
            </a:pPr>
            <a:r>
              <a:rPr lang="en-US" b="0" i="0" dirty="0">
                <a:solidFill>
                  <a:srgbClr val="414042"/>
                </a:solidFill>
                <a:effectLst/>
                <a:latin typeface="Calibri" panose="020F0502020204030204" pitchFamily="34" charset="0"/>
              </a:rPr>
              <a:t>This is called gender identity.</a:t>
            </a:r>
          </a:p>
          <a:p>
            <a:pPr marL="171450" indent="-171450">
              <a:buFont typeface="Arial" panose="020B0604020202020204" pitchFamily="34" charset="0"/>
              <a:buChar char="•"/>
            </a:pPr>
            <a:r>
              <a:rPr lang="en-US" dirty="0">
                <a:solidFill>
                  <a:srgbClr val="414042"/>
                </a:solidFill>
                <a:latin typeface="Calibri" panose="020F0502020204030204" pitchFamily="34" charset="0"/>
              </a:rPr>
              <a:t>It can be described as our Women-ness or out Man-ness</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40</a:t>
            </a:fld>
            <a:endParaRPr lang="en-CA"/>
          </a:p>
        </p:txBody>
      </p:sp>
    </p:spTree>
    <p:extLst>
      <p:ext uri="{BB962C8B-B14F-4D97-AF65-F5344CB8AC3E}">
        <p14:creationId xmlns:p14="http://schemas.microsoft.com/office/powerpoint/2010/main" val="4208552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How we express it on the outside (for example, how masculine or feminine we dress – remember this can change in different social contexts). This is called gender expression.</a:t>
            </a:r>
          </a:p>
          <a:p>
            <a:pPr marL="171450" indent="-171450" algn="l">
              <a:buFont typeface="Arial" panose="020B0604020202020204" pitchFamily="34" charset="0"/>
              <a:buChar char="•"/>
            </a:pPr>
            <a:r>
              <a:rPr lang="en-US" b="0" i="0" dirty="0">
                <a:solidFill>
                  <a:srgbClr val="414042"/>
                </a:solidFill>
                <a:effectLst/>
                <a:latin typeface="Calibri" panose="020F0502020204030204" pitchFamily="34" charset="0"/>
              </a:rPr>
              <a:t>People express their masculinity or femininity in different ways, but the stories we tell in our culture, for example through the media, often rely on stereotypical, codified expressions of gender.</a:t>
            </a:r>
          </a:p>
        </p:txBody>
      </p:sp>
      <p:sp>
        <p:nvSpPr>
          <p:cNvPr id="4" name="Slide Number Placeholder 3"/>
          <p:cNvSpPr>
            <a:spLocks noGrp="1"/>
          </p:cNvSpPr>
          <p:nvPr>
            <p:ph type="sldNum" sz="quarter" idx="5"/>
          </p:nvPr>
        </p:nvSpPr>
        <p:spPr/>
        <p:txBody>
          <a:bodyPr/>
          <a:lstStyle/>
          <a:p>
            <a:fld id="{C18A9418-D4C5-4ED9-8A24-7145815518C2}" type="slidenum">
              <a:rPr lang="en-CA" smtClean="0"/>
              <a:t>41</a:t>
            </a:fld>
            <a:endParaRPr lang="en-CA"/>
          </a:p>
        </p:txBody>
      </p:sp>
    </p:spTree>
    <p:extLst>
      <p:ext uri="{BB962C8B-B14F-4D97-AF65-F5344CB8AC3E}">
        <p14:creationId xmlns:p14="http://schemas.microsoft.com/office/powerpoint/2010/main" val="567299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Sexual and romantic attraction are different.</a:t>
            </a:r>
          </a:p>
          <a:p>
            <a:pPr marL="171450" indent="-171450">
              <a:buFont typeface="Arial" panose="020B0604020202020204" pitchFamily="34" charset="0"/>
              <a:buChar char="•"/>
            </a:pPr>
            <a:r>
              <a:rPr lang="en-US" dirty="0"/>
              <a:t>Sexual attraction comes from a sexual desire for something or someone,</a:t>
            </a:r>
          </a:p>
          <a:p>
            <a:pPr marL="171450" indent="-171450">
              <a:buFont typeface="Arial" panose="020B0604020202020204" pitchFamily="34" charset="0"/>
              <a:buChar char="•"/>
            </a:pPr>
            <a:r>
              <a:rPr lang="en-US" dirty="0"/>
              <a:t>while romantic attraction is the want to have a romantic relationship with someone outside of sex.</a:t>
            </a:r>
          </a:p>
          <a:p>
            <a:pPr marL="171450" indent="-171450">
              <a:buFont typeface="Arial" panose="020B0604020202020204" pitchFamily="34" charset="0"/>
              <a:buChar char="•"/>
            </a:pPr>
            <a:r>
              <a:rPr lang="en-US" dirty="0"/>
              <a:t>Feeling sexually and/or romantically attracted to someone means different things for different people.</a:t>
            </a:r>
          </a:p>
          <a:p>
            <a:pPr marL="171450" indent="-171450">
              <a:buFont typeface="Arial" panose="020B0604020202020204" pitchFamily="34" charset="0"/>
              <a:buChar char="•"/>
            </a:pPr>
            <a:r>
              <a:rPr lang="en-US" dirty="0"/>
              <a:t>Perhaps you feel sexually attracted to multiple or all genders, but only desire to seriously date certain genders. </a:t>
            </a:r>
          </a:p>
          <a:p>
            <a:pPr marL="171450" indent="-171450">
              <a:buFont typeface="Arial" panose="020B0604020202020204" pitchFamily="34" charset="0"/>
              <a:buChar char="•"/>
            </a:pPr>
            <a:r>
              <a:rPr lang="en-US" dirty="0"/>
              <a:t>Take asexual people, who often don't feel a sense of sexual attraction but may enjoy having romantic relationships with others.</a:t>
            </a:r>
          </a:p>
          <a:p>
            <a:pPr marL="171450" indent="-171450">
              <a:buFont typeface="Arial" panose="020B0604020202020204" pitchFamily="34" charset="0"/>
              <a:buChar char="•"/>
            </a:pPr>
            <a:r>
              <a:rPr lang="en-US" dirty="0"/>
              <a:t>Or aromantic folks who may enjoy having sex but may not have a desire to be in a romantic partnership.</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42</a:t>
            </a:fld>
            <a:endParaRPr lang="en-CA"/>
          </a:p>
        </p:txBody>
      </p:sp>
    </p:spTree>
    <p:extLst>
      <p:ext uri="{BB962C8B-B14F-4D97-AF65-F5344CB8AC3E}">
        <p14:creationId xmlns:p14="http://schemas.microsoft.com/office/powerpoint/2010/main" val="3890251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1" dirty="0"/>
              <a:t>Judith</a:t>
            </a:r>
            <a:r>
              <a:rPr lang="en-CA" dirty="0"/>
              <a:t> </a:t>
            </a:r>
            <a:r>
              <a:rPr lang="en-CA" b="1" dirty="0"/>
              <a:t>Butler</a:t>
            </a:r>
            <a:r>
              <a:rPr lang="en-CA" dirty="0"/>
              <a:t>, a well known theorist of gender and performativity, argues that the assumption that “gender is the rightful property of sex, that ‘masculine’ belongs to ‘male’ and ‘feminine’ belongs to ‘female’ is false.</a:t>
            </a:r>
          </a:p>
          <a:p>
            <a:pPr marL="171450" indent="-171450">
              <a:buFont typeface="Arial" panose="020B0604020202020204" pitchFamily="34" charset="0"/>
              <a:buChar char="•"/>
            </a:pPr>
            <a:r>
              <a:rPr lang="en-CA" dirty="0"/>
              <a:t>Men may not necessarily feel or act “masculine” and women may not necessarily feel or act “feminine.” Think of tom boys. </a:t>
            </a:r>
          </a:p>
          <a:p>
            <a:pPr marL="171450" indent="-171450">
              <a:buFont typeface="Arial" panose="020B0604020202020204" pitchFamily="34" charset="0"/>
              <a:buChar char="•"/>
            </a:pPr>
            <a:r>
              <a:rPr lang="en-CA" b="1" dirty="0"/>
              <a:t>Gender</a:t>
            </a:r>
            <a:r>
              <a:rPr lang="en-CA" dirty="0"/>
              <a:t> is something we learn. It is not something we are born with. From the time we are young, girls are taught to wear pink and to play with dolls while boys are taught to wear blue and to play with trucks. </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44</a:t>
            </a:fld>
            <a:endParaRPr lang="en-CA"/>
          </a:p>
        </p:txBody>
      </p:sp>
    </p:spTree>
    <p:extLst>
      <p:ext uri="{BB962C8B-B14F-4D97-AF65-F5344CB8AC3E}">
        <p14:creationId xmlns:p14="http://schemas.microsoft.com/office/powerpoint/2010/main" val="2203845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alibri" panose="020F0502020204030204" pitchFamily="34" charset="0"/>
              </a:rPr>
              <a:t>Gender stereotyping is the process in which children's biological sex determines the activities they engage in (and not engage in), </a:t>
            </a:r>
          </a:p>
          <a:p>
            <a:endParaRPr lang="en-US" sz="1200" dirty="0">
              <a:solidFill>
                <a:srgbClr val="000000"/>
              </a:solidFill>
              <a:latin typeface="Calibri" panose="020F0502020204030204" pitchFamily="34" charset="0"/>
            </a:endParaRPr>
          </a:p>
          <a:p>
            <a:r>
              <a:rPr lang="en-US" sz="1200" dirty="0">
                <a:solidFill>
                  <a:srgbClr val="000000"/>
                </a:solidFill>
                <a:latin typeface="Calibri" panose="020F0502020204030204" pitchFamily="34" charset="0"/>
              </a:rPr>
              <a:t>Girls have not been as encouraged by parents to be physically active.</a:t>
            </a:r>
          </a:p>
          <a:p>
            <a:r>
              <a:rPr lang="en-US" sz="1200" dirty="0">
                <a:solidFill>
                  <a:srgbClr val="000000"/>
                </a:solidFill>
                <a:latin typeface="Calibri" panose="020F0502020204030204" pitchFamily="34" charset="0"/>
              </a:rPr>
              <a:t>Girls are less apt to be taught and to engage in fundamental motor skills during their young  sensitive periods</a:t>
            </a:r>
          </a:p>
        </p:txBody>
      </p:sp>
      <p:sp>
        <p:nvSpPr>
          <p:cNvPr id="4" name="Slide Number Placeholder 3"/>
          <p:cNvSpPr>
            <a:spLocks noGrp="1"/>
          </p:cNvSpPr>
          <p:nvPr>
            <p:ph type="sldNum" sz="quarter" idx="5"/>
          </p:nvPr>
        </p:nvSpPr>
        <p:spPr/>
        <p:txBody>
          <a:bodyPr/>
          <a:lstStyle/>
          <a:p>
            <a:fld id="{C18A9418-D4C5-4ED9-8A24-7145815518C2}" type="slidenum">
              <a:rPr lang="en-CA" smtClean="0"/>
              <a:t>45</a:t>
            </a:fld>
            <a:endParaRPr lang="en-CA"/>
          </a:p>
        </p:txBody>
      </p:sp>
    </p:spTree>
    <p:extLst>
      <p:ext uri="{BB962C8B-B14F-4D97-AF65-F5344CB8AC3E}">
        <p14:creationId xmlns:p14="http://schemas.microsoft.com/office/powerpoint/2010/main" val="123426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b="0" i="0" dirty="0">
                <a:solidFill>
                  <a:srgbClr val="000000"/>
                </a:solidFill>
                <a:effectLst/>
                <a:latin typeface="Calibri" panose="020F0502020204030204" pitchFamily="34" charset="0"/>
              </a:rPr>
              <a:t>Gender stereotyping refers to the practice of ascribing to an individual woman or man specific attributes, characteristics, or roles by reason only of their membership in the social group of being a woman or man. Gender stereotyping is wrong and can result in a violation or violations of human rights and fundamental freedoms.</a:t>
            </a:r>
          </a:p>
          <a:p>
            <a:endParaRPr lang="en-US" b="0" i="0" dirty="0">
              <a:solidFill>
                <a:srgbClr val="000000"/>
              </a:solidFill>
              <a:effectLst/>
              <a:latin typeface="Calibri" panose="020F0502020204030204" pitchFamily="34" charset="0"/>
            </a:endParaRPr>
          </a:p>
          <a:p>
            <a:r>
              <a:rPr lang="en-CA" dirty="0"/>
              <a:t>Indeed, both men and women are often represented according to their gendered stereotypes in media and advertisements.</a:t>
            </a:r>
          </a:p>
          <a:p>
            <a:r>
              <a:rPr lang="en-US" b="0" i="0" dirty="0">
                <a:solidFill>
                  <a:srgbClr val="000000"/>
                </a:solidFill>
                <a:effectLst/>
                <a:latin typeface="Calibri" panose="020F0502020204030204" pitchFamily="34" charset="0"/>
              </a:rPr>
              <a:t>A gender stereotype is a generalized view or preconception about attributes or characteristics, or the roles that are or ought to be possessed by, or performed by, women and men.</a:t>
            </a:r>
          </a:p>
          <a:p>
            <a:pPr marL="171450" indent="-171450" algn="l" defTabSz="914400" rtl="0" eaLnBrk="1" latinLnBrk="0" hangingPunct="1">
              <a:buFont typeface="Arial" panose="020B0604020202020204" pitchFamily="34" charset="0"/>
              <a:buChar char="•"/>
            </a:pPr>
            <a:r>
              <a:rPr lang="en-CA" sz="1200" kern="1200" dirty="0">
                <a:solidFill>
                  <a:schemeClr val="tx1"/>
                </a:solidFill>
                <a:latin typeface="+mn-lt"/>
                <a:ea typeface="+mn-ea"/>
                <a:cs typeface="+mn-cs"/>
              </a:rPr>
              <a:t>What story is the image telling? What thoughts come to mind?</a:t>
            </a:r>
          </a:p>
          <a:p>
            <a:pPr marL="171450" indent="-171450" algn="l" defTabSz="914400" rtl="0" eaLnBrk="1" latinLnBrk="0" hangingPunct="1">
              <a:buFont typeface="Arial" panose="020B0604020202020204" pitchFamily="34" charset="0"/>
              <a:buChar char="•"/>
            </a:pPr>
            <a:r>
              <a:rPr lang="en-CA" sz="1200" kern="1200" dirty="0">
                <a:solidFill>
                  <a:schemeClr val="tx1"/>
                </a:solidFill>
                <a:latin typeface="+mn-lt"/>
                <a:ea typeface="+mn-ea"/>
                <a:cs typeface="+mn-cs"/>
              </a:rPr>
              <a:t>Remember that representation is not only about who is portrayed, but also how they are portrayed.</a:t>
            </a:r>
          </a:p>
          <a:p>
            <a:pPr marL="171450" indent="-171450" algn="l" defTabSz="914400" rtl="0" eaLnBrk="1" latinLnBrk="0" hangingPunct="1">
              <a:buFont typeface="Arial" panose="020B0604020202020204" pitchFamily="34" charset="0"/>
              <a:buChar char="•"/>
            </a:pPr>
            <a:endParaRPr lang="en-CA" sz="1200" kern="1200" dirty="0">
              <a:solidFill>
                <a:schemeClr val="tx1"/>
              </a:solidFill>
              <a:latin typeface="+mn-lt"/>
              <a:ea typeface="+mn-ea"/>
              <a:cs typeface="+mn-cs"/>
            </a:endParaRPr>
          </a:p>
          <a:p>
            <a:r>
              <a:rPr lang="en-US" dirty="0"/>
              <a:t>&lt;a </a:t>
            </a:r>
            <a:r>
              <a:rPr lang="en-US" dirty="0" err="1"/>
              <a:t>href</a:t>
            </a:r>
            <a:r>
              <a:rPr lang="en-US" dirty="0"/>
              <a:t>='https://www.freepik.com/photos/background'&gt;Background photo created by </a:t>
            </a:r>
            <a:r>
              <a:rPr lang="en-US" dirty="0" err="1"/>
              <a:t>benzoix</a:t>
            </a:r>
            <a:r>
              <a:rPr lang="en-US" dirty="0"/>
              <a:t> - www.freepik.com&lt;/a&gt;&lt;a </a:t>
            </a:r>
            <a:r>
              <a:rPr lang="en-US" dirty="0" err="1"/>
              <a:t>href</a:t>
            </a:r>
            <a:r>
              <a:rPr lang="en-US" dirty="0"/>
              <a:t>='https://www.freepik.com/photos/background'&gt;Background photo created by </a:t>
            </a:r>
            <a:r>
              <a:rPr lang="en-US" dirty="0" err="1"/>
              <a:t>benzoix</a:t>
            </a:r>
            <a:r>
              <a:rPr lang="en-US" dirty="0"/>
              <a:t> - www.freepik.com&lt;/a&gt;</a:t>
            </a:r>
          </a:p>
        </p:txBody>
      </p:sp>
      <p:sp>
        <p:nvSpPr>
          <p:cNvPr id="4" name="Slide Number Placeholder 3"/>
          <p:cNvSpPr>
            <a:spLocks noGrp="1"/>
          </p:cNvSpPr>
          <p:nvPr>
            <p:ph type="sldNum" sz="quarter" idx="10"/>
          </p:nvPr>
        </p:nvSpPr>
        <p:spPr/>
        <p:txBody>
          <a:bodyPr/>
          <a:lstStyle/>
          <a:p>
            <a:fld id="{BC9519FA-3F88-4ADD-932C-CACCEC5D47D7}" type="slidenum">
              <a:rPr lang="en-US" smtClean="0"/>
              <a:t>46</a:t>
            </a:fld>
            <a:endParaRPr lang="en-US"/>
          </a:p>
        </p:txBody>
      </p:sp>
    </p:spTree>
    <p:extLst>
      <p:ext uri="{BB962C8B-B14F-4D97-AF65-F5344CB8AC3E}">
        <p14:creationId xmlns:p14="http://schemas.microsoft.com/office/powerpoint/2010/main" val="2964821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Gender, unlike sex, is a social construct and we are socialized into gender roles through that construct.</a:t>
            </a:r>
          </a:p>
          <a:p>
            <a:pPr marL="171450" indent="-171450">
              <a:buFont typeface="Arial" panose="020B0604020202020204" pitchFamily="34" charset="0"/>
              <a:buChar char="•"/>
            </a:pPr>
            <a:r>
              <a:rPr lang="en-CA" dirty="0"/>
              <a:t> From a very young age, boys are taught to be boys, while girls are taught to be girls.  </a:t>
            </a:r>
          </a:p>
          <a:p>
            <a:pPr marL="171450" indent="-171450">
              <a:buFont typeface="Arial" panose="020B0604020202020204" pitchFamily="34" charset="0"/>
              <a:buChar char="•"/>
            </a:pPr>
            <a:r>
              <a:rPr lang="en-CA" dirty="0"/>
              <a:t>Whereas girls are encouraged to be “cute” and “sweet,” boys are encouraged to be “aggressive” and “strong.” </a:t>
            </a:r>
          </a:p>
          <a:p>
            <a:pPr marL="171450" indent="-171450">
              <a:buFont typeface="Arial" panose="020B0604020202020204" pitchFamily="34" charset="0"/>
              <a:buChar char="•"/>
            </a:pPr>
            <a:r>
              <a:rPr lang="en-CA" dirty="0"/>
              <a:t>The important thing to note is that those who fail to comply to their gender as seen by society are often bullied, called names, and mistreated.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47</a:t>
            </a:fld>
            <a:endParaRPr lang="en-CA"/>
          </a:p>
        </p:txBody>
      </p:sp>
    </p:spTree>
    <p:extLst>
      <p:ext uri="{BB962C8B-B14F-4D97-AF65-F5344CB8AC3E}">
        <p14:creationId xmlns:p14="http://schemas.microsoft.com/office/powerpoint/2010/main" val="734978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Masculinity is stereotypically associated with the qualities of being strong, rational, independent, intelligent, and aggressive. </a:t>
            </a:r>
          </a:p>
          <a:p>
            <a:pPr marL="171450" indent="-171450">
              <a:buFont typeface="Arial" panose="020B0604020202020204" pitchFamily="34" charset="0"/>
              <a:buChar char="•"/>
            </a:pPr>
            <a:r>
              <a:rPr lang="en-CA" dirty="0"/>
              <a:t>Femininity is typically associated with the qualities of being nurturing, emotional, weak, kind, maternal, etc. </a:t>
            </a:r>
          </a:p>
          <a:p>
            <a:pPr marL="171450" indent="-171450">
              <a:buFont typeface="Arial" panose="020B0604020202020204" pitchFamily="34" charset="0"/>
              <a:buChar char="•"/>
            </a:pPr>
            <a:r>
              <a:rPr lang="en-CA" dirty="0"/>
              <a:t>These stereotypes can feed into gender inequality. </a:t>
            </a:r>
          </a:p>
          <a:p>
            <a:pPr marL="171450" indent="-171450">
              <a:buFont typeface="Arial" panose="020B0604020202020204" pitchFamily="34" charset="0"/>
              <a:buChar char="•"/>
            </a:pPr>
            <a:r>
              <a:rPr lang="en-CA" dirty="0"/>
              <a:t>In the workplace, for example, men will often occupy more positions of power than women because they are assumed to more intelligent and more powerful than their female counterparts.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48</a:t>
            </a:fld>
            <a:endParaRPr lang="en-CA"/>
          </a:p>
        </p:txBody>
      </p:sp>
    </p:spTree>
    <p:extLst>
      <p:ext uri="{BB962C8B-B14F-4D97-AF65-F5344CB8AC3E}">
        <p14:creationId xmlns:p14="http://schemas.microsoft.com/office/powerpoint/2010/main" val="2850471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Calibri" panose="020F0502020204030204" pitchFamily="34" charset="0"/>
              </a:rPr>
              <a:t>Let’s look at a daily task: dressing ourselves. </a:t>
            </a:r>
          </a:p>
          <a:p>
            <a:r>
              <a:rPr lang="en-US" b="0" i="0" dirty="0">
                <a:solidFill>
                  <a:srgbClr val="464646"/>
                </a:solidFill>
                <a:effectLst/>
                <a:latin typeface="Calibri" panose="020F0502020204030204" pitchFamily="34" charset="0"/>
              </a:rPr>
              <a:t>This is taken from 100 years of fashion</a:t>
            </a:r>
          </a:p>
          <a:p>
            <a:endParaRPr lang="en-US" b="0" i="0" dirty="0">
              <a:solidFill>
                <a:srgbClr val="464646"/>
              </a:solidFill>
              <a:effectLst/>
              <a:latin typeface="Calibri" panose="020F0502020204030204" pitchFamily="34" charset="0"/>
            </a:endParaRPr>
          </a:p>
          <a:p>
            <a:r>
              <a:rPr lang="en-US" b="0" i="0" dirty="0">
                <a:solidFill>
                  <a:srgbClr val="464646"/>
                </a:solidFill>
                <a:effectLst/>
                <a:latin typeface="Calibri" panose="020F0502020204030204" pitchFamily="34" charset="0"/>
              </a:rPr>
              <a:t>https://youtu.be/L3e8MvTntkE</a:t>
            </a:r>
          </a:p>
          <a:p>
            <a:endParaRPr lang="en-US" b="0" i="0" dirty="0">
              <a:solidFill>
                <a:srgbClr val="464646"/>
              </a:solidFill>
              <a:effectLst/>
              <a:latin typeface="Calibri" panose="020F0502020204030204" pitchFamily="34" charset="0"/>
            </a:endParaRP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our gender affect the clothes we choose?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is considered fashion for men and fashion for women?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Who decides what is appropriate to wear as a man or woman?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western culture affect fashion and our fashion choices?</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religion affect our cultural fashion choices?</a:t>
            </a:r>
          </a:p>
          <a:p>
            <a:endParaRPr lang="en-US" b="0" i="0" dirty="0">
              <a:solidFill>
                <a:srgbClr val="464646"/>
              </a:solidFill>
              <a:effectLst/>
              <a:latin typeface="Calibri" panose="020F0502020204030204" pitchFamily="34" charset="0"/>
            </a:endParaRPr>
          </a:p>
          <a:p>
            <a:r>
              <a:rPr lang="en-US" b="0" i="0" dirty="0">
                <a:solidFill>
                  <a:srgbClr val="464646"/>
                </a:solidFill>
                <a:effectLst/>
                <a:latin typeface="Calibri" panose="020F0502020204030204" pitchFamily="34" charset="0"/>
              </a:rPr>
              <a:t>These questions reveal the role media, culture, family, religion and educational institutions play in how we perform our gender and how we are rewarded for that performance.</a:t>
            </a:r>
            <a:endParaRPr lang="en-CA" dirty="0"/>
          </a:p>
          <a:p>
            <a:endParaRPr lang="en-US" dirty="0"/>
          </a:p>
        </p:txBody>
      </p:sp>
      <p:sp>
        <p:nvSpPr>
          <p:cNvPr id="4" name="Slide Number Placeholder 3"/>
          <p:cNvSpPr>
            <a:spLocks noGrp="1"/>
          </p:cNvSpPr>
          <p:nvPr>
            <p:ph type="sldNum" sz="quarter" idx="10"/>
          </p:nvPr>
        </p:nvSpPr>
        <p:spPr/>
        <p:txBody>
          <a:bodyPr/>
          <a:lstStyle/>
          <a:p>
            <a:fld id="{BC9519FA-3F88-4ADD-932C-CACCEC5D47D7}" type="slidenum">
              <a:rPr lang="en-US" smtClean="0"/>
              <a:t>49</a:t>
            </a:fld>
            <a:endParaRPr lang="en-US"/>
          </a:p>
        </p:txBody>
      </p:sp>
    </p:spTree>
    <p:extLst>
      <p:ext uri="{BB962C8B-B14F-4D97-AF65-F5344CB8AC3E}">
        <p14:creationId xmlns:p14="http://schemas.microsoft.com/office/powerpoint/2010/main" val="185389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small groups discuss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our gender affect the clothes we choose?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What is considered fashion for men and fashion for women?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Who decides what is appropriate to wear as a man or woman?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western culture affect fashion and our fashion choices?</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 does religion affect our cultural fashion choices?</a:t>
            </a:r>
          </a:p>
          <a:p>
            <a:endParaRPr lang="en-US" b="0" i="0" dirty="0">
              <a:solidFill>
                <a:srgbClr val="464646"/>
              </a:solidFill>
              <a:effectLst/>
              <a:latin typeface="Calibri" panose="020F0502020204030204" pitchFamily="34" charset="0"/>
            </a:endParaRPr>
          </a:p>
          <a:p>
            <a:r>
              <a:rPr lang="en-US" b="0" i="0" dirty="0">
                <a:solidFill>
                  <a:srgbClr val="464646"/>
                </a:solidFill>
                <a:effectLst/>
                <a:latin typeface="Calibri" panose="020F0502020204030204" pitchFamily="34" charset="0"/>
              </a:rPr>
              <a:t>These questions reveal the role media, culture, family, religion and educational institutions play in how we perform our gender and how we are rewarded for that performance.</a:t>
            </a: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50</a:t>
            </a:fld>
            <a:endParaRPr lang="en-CA"/>
          </a:p>
        </p:txBody>
      </p:sp>
    </p:spTree>
    <p:extLst>
      <p:ext uri="{BB962C8B-B14F-4D97-AF65-F5344CB8AC3E}">
        <p14:creationId xmlns:p14="http://schemas.microsoft.com/office/powerpoint/2010/main" val="323065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Who am I?</a:t>
            </a:r>
          </a:p>
          <a:p>
            <a:r>
              <a:rPr lang="en-CA" dirty="0"/>
              <a:t>List 5 aspects of your identity:</a:t>
            </a:r>
          </a:p>
          <a:p>
            <a:pPr lvl="1"/>
            <a:r>
              <a:rPr lang="en-CA" dirty="0"/>
              <a:t>I am _____</a:t>
            </a:r>
          </a:p>
          <a:p>
            <a:pPr lvl="1"/>
            <a:r>
              <a:rPr lang="en-CA" dirty="0"/>
              <a:t>I am a _____</a:t>
            </a:r>
          </a:p>
          <a:p>
            <a:r>
              <a:rPr lang="en-CA" dirty="0"/>
              <a:t>Identity is a complex issue.</a:t>
            </a:r>
          </a:p>
          <a:p>
            <a:r>
              <a:rPr lang="en-CA" dirty="0"/>
              <a:t>Each of us will identify ourselves differently and each of us are unique</a:t>
            </a:r>
          </a:p>
          <a:p>
            <a:r>
              <a:rPr lang="en-CA" dirty="0"/>
              <a:t>“Perhaps instead of thinking about identity as an already accomplished fact […] we should think, instead, of identity as a ‘production’ which is never complete, always in process and always constituted within, not outside, representation” – Stuart Hall</a:t>
            </a: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3087143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C00000"/>
                </a:solidFill>
              </a:rPr>
              <a:t>This slide can be moved to where you have your class break(s)</a:t>
            </a:r>
          </a:p>
          <a:p>
            <a:pPr defTabSz="966612">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51</a:t>
            </a:fld>
            <a:endParaRPr lang="en-CA"/>
          </a:p>
        </p:txBody>
      </p:sp>
    </p:spTree>
    <p:extLst>
      <p:ext uri="{BB962C8B-B14F-4D97-AF65-F5344CB8AC3E}">
        <p14:creationId xmlns:p14="http://schemas.microsoft.com/office/powerpoint/2010/main" val="1180430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People can be discriminated against based on statuses such as gender, race, sexuality, ethnicity, culture, class, caste, religion, (dis)ability, body size and shape, etc. </a:t>
            </a:r>
          </a:p>
          <a:p>
            <a:pPr marL="171450" indent="-171450">
              <a:buFont typeface="Arial" panose="020B0604020202020204" pitchFamily="34" charset="0"/>
              <a:buChar char="•"/>
            </a:pPr>
            <a:r>
              <a:rPr lang="en-CA" dirty="0"/>
              <a:t>People are often discriminated against based on two or more statuses. We could be disadvantaged based on gender and ability, or race and sexuality, or any combination of the above. </a:t>
            </a:r>
          </a:p>
          <a:p>
            <a:pPr marL="171450" indent="-171450">
              <a:buFont typeface="Arial" panose="020B0604020202020204" pitchFamily="34" charset="0"/>
              <a:buChar char="•"/>
            </a:pPr>
            <a:r>
              <a:rPr lang="en-CA" dirty="0"/>
              <a:t>Academics and activists refer to the experience of discrimination from a number of different directions as intersectionality.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52</a:t>
            </a:fld>
            <a:endParaRPr lang="en-CA"/>
          </a:p>
        </p:txBody>
      </p:sp>
    </p:spTree>
    <p:extLst>
      <p:ext uri="{BB962C8B-B14F-4D97-AF65-F5344CB8AC3E}">
        <p14:creationId xmlns:p14="http://schemas.microsoft.com/office/powerpoint/2010/main" val="1966890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“Discrimination, like traffic through an intersection, may flow in one direction and it may flow in another. </a:t>
            </a:r>
          </a:p>
          <a:p>
            <a:r>
              <a:rPr lang="en-CA" sz="1200" dirty="0"/>
              <a:t>If an accident happens in an intersection, it can be caused by cars traveling from any number of directions and, sometimes, from all of them.” </a:t>
            </a:r>
          </a:p>
          <a:p>
            <a:r>
              <a:rPr lang="en-CA" sz="1200" b="1" i="1" dirty="0"/>
              <a:t>– </a:t>
            </a:r>
            <a:r>
              <a:rPr lang="en-CA" sz="1200" b="1" i="1" dirty="0" err="1"/>
              <a:t>Kimberle</a:t>
            </a:r>
            <a:r>
              <a:rPr lang="en-CA" sz="1200" b="1" i="1" dirty="0"/>
              <a:t> Crenshaw</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53</a:t>
            </a:fld>
            <a:endParaRPr lang="en-CA"/>
          </a:p>
        </p:txBody>
      </p:sp>
    </p:spTree>
    <p:extLst>
      <p:ext uri="{BB962C8B-B14F-4D97-AF65-F5344CB8AC3E}">
        <p14:creationId xmlns:p14="http://schemas.microsoft.com/office/powerpoint/2010/main" val="1349186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https://youtu.be/w6dnj2IyYjE</a:t>
            </a:r>
          </a:p>
        </p:txBody>
      </p:sp>
      <p:sp>
        <p:nvSpPr>
          <p:cNvPr id="4" name="Slide Number Placeholder 3"/>
          <p:cNvSpPr>
            <a:spLocks noGrp="1"/>
          </p:cNvSpPr>
          <p:nvPr>
            <p:ph type="sldNum" sz="quarter" idx="5"/>
          </p:nvPr>
        </p:nvSpPr>
        <p:spPr/>
        <p:txBody>
          <a:bodyPr/>
          <a:lstStyle/>
          <a:p>
            <a:fld id="{C18A9418-D4C5-4ED9-8A24-7145815518C2}" type="slidenum">
              <a:rPr lang="en-CA" smtClean="0"/>
              <a:t>54</a:t>
            </a:fld>
            <a:endParaRPr lang="en-CA"/>
          </a:p>
        </p:txBody>
      </p:sp>
    </p:spTree>
    <p:extLst>
      <p:ext uri="{BB962C8B-B14F-4D97-AF65-F5344CB8AC3E}">
        <p14:creationId xmlns:p14="http://schemas.microsoft.com/office/powerpoint/2010/main" val="3161449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b="0" i="0" dirty="0">
                <a:solidFill>
                  <a:srgbClr val="464646"/>
                </a:solidFill>
                <a:effectLst/>
                <a:latin typeface="Calibri" panose="020F0502020204030204" pitchFamily="34" charset="0"/>
              </a:rPr>
              <a:t>Intersectionality describes the complex ways people can experience multiple forms of discrimination or prejudice based on different aspects of their identity. For example, an overweight person from a visible minority group may be body shamed for their weight and also called racial ethnic slurs. Furthermore, intersectionality recognizes that aspects of people’s identity may combine or add together to create unique forms of discrimination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55</a:t>
            </a:fld>
            <a:endParaRPr lang="en-CA"/>
          </a:p>
        </p:txBody>
      </p:sp>
    </p:spTree>
    <p:extLst>
      <p:ext uri="{BB962C8B-B14F-4D97-AF65-F5344CB8AC3E}">
        <p14:creationId xmlns:p14="http://schemas.microsoft.com/office/powerpoint/2010/main" val="2090666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CA" dirty="0"/>
              <a:t>While we exert some control in the construction and presentation of our identities, the behavioral expectations that are attached to different statuses often lead to stereotyping, prejudice, and discrimination.</a:t>
            </a:r>
          </a:p>
          <a:p>
            <a:pPr marL="171450" indent="-171450">
              <a:buFont typeface="Arial" panose="020B0604020202020204" pitchFamily="34" charset="0"/>
              <a:buChar char="•"/>
            </a:pPr>
            <a:r>
              <a:rPr lang="en-US" dirty="0"/>
              <a:t>&lt;a </a:t>
            </a:r>
            <a:r>
              <a:rPr lang="en-US" dirty="0" err="1"/>
              <a:t>href</a:t>
            </a:r>
            <a:r>
              <a:rPr lang="en-US" dirty="0"/>
              <a:t>='https://www.freepik.com/photos/international-students'&gt;International students photo created by lookstudio - www.freepik.com&lt;/a&gt;</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56</a:t>
            </a:fld>
            <a:endParaRPr lang="en-CA"/>
          </a:p>
        </p:txBody>
      </p:sp>
    </p:spTree>
    <p:extLst>
      <p:ext uri="{BB962C8B-B14F-4D97-AF65-F5344CB8AC3E}">
        <p14:creationId xmlns:p14="http://schemas.microsoft.com/office/powerpoint/2010/main" val="2134580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ALL = Stereotypes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Stereotypes: unwarranted generalizations about a particular group. They can be based on race, ethnicity, gender, religion, or other statuses.</a:t>
            </a:r>
          </a:p>
          <a:p>
            <a:pPr marL="171450" indent="-171450">
              <a:buFont typeface="Arial" panose="020B0604020202020204" pitchFamily="34" charset="0"/>
              <a:buChar char="•"/>
            </a:pPr>
            <a:r>
              <a:rPr lang="en-CA" dirty="0"/>
              <a:t>The notions, for example, that all Chinese people excel at math, all South Asians are good with technology, all women are emotional, or all Muslims are extremists represent unfounded simplifications about different groups. </a:t>
            </a:r>
          </a:p>
          <a:p>
            <a:pPr marL="171450" indent="-171450">
              <a:buFont typeface="Arial" panose="020B0604020202020204" pitchFamily="34" charset="0"/>
              <a:buChar char="•"/>
            </a:pPr>
            <a:r>
              <a:rPr lang="en-CA" dirty="0"/>
              <a:t>Furthermore, they are unjustified because they rely on received wisdom or casual observation rather than actual evidence. </a:t>
            </a:r>
          </a:p>
          <a:p>
            <a:pPr marL="171450" indent="-171450">
              <a:buFont typeface="Arial" panose="020B0604020202020204" pitchFamily="34" charset="0"/>
              <a:buChar char="•"/>
            </a:pPr>
            <a:r>
              <a:rPr lang="en-CA" dirty="0"/>
              <a:t>Stereotypes often persist because they are subject to confirmation bias. Once a stereotype exists, people selectively notice situations that seem to confirm or reinforce their expectations, thus perpetuating the stereotype.</a:t>
            </a:r>
            <a:endParaRPr lang="en-US" dirty="0"/>
          </a:p>
          <a:p>
            <a:endParaRPr lang="en-US" dirty="0"/>
          </a:p>
        </p:txBody>
      </p:sp>
      <p:sp>
        <p:nvSpPr>
          <p:cNvPr id="4" name="Slide Number Placeholder 3"/>
          <p:cNvSpPr>
            <a:spLocks noGrp="1"/>
          </p:cNvSpPr>
          <p:nvPr>
            <p:ph type="sldNum" sz="quarter" idx="10"/>
          </p:nvPr>
        </p:nvSpPr>
        <p:spPr/>
        <p:txBody>
          <a:bodyPr/>
          <a:lstStyle/>
          <a:p>
            <a:fld id="{052039BE-8088-462A-A91A-7845A2C4DBBB}" type="slidenum">
              <a:rPr lang="en-US" smtClean="0"/>
              <a:pPr/>
              <a:t>57</a:t>
            </a:fld>
            <a:endParaRPr lang="en-US"/>
          </a:p>
        </p:txBody>
      </p:sp>
    </p:spTree>
    <p:extLst>
      <p:ext uri="{BB962C8B-B14F-4D97-AF65-F5344CB8AC3E}">
        <p14:creationId xmlns:p14="http://schemas.microsoft.com/office/powerpoint/2010/main" val="1401675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dangers of stereotypes is that the people being stereotyped may start to believe these false characterizations are true.</a:t>
            </a:r>
          </a:p>
          <a:p>
            <a:pPr marL="171450" indent="-171450">
              <a:buFont typeface="Arial" panose="020B0604020202020204" pitchFamily="34" charset="0"/>
              <a:buChar char="•"/>
            </a:pPr>
            <a:r>
              <a:rPr lang="en-US" dirty="0"/>
              <a:t>Stereotype threat: poor performance in the face of negative stereotypes.</a:t>
            </a:r>
          </a:p>
          <a:p>
            <a:pPr marL="171450" indent="-171450">
              <a:buFont typeface="Arial" panose="020B0604020202020204" pitchFamily="34" charset="0"/>
              <a:buChar char="•"/>
            </a:pPr>
            <a:r>
              <a:rPr lang="en-US" dirty="0"/>
              <a:t>Stereotype: Asians are good at math.</a:t>
            </a:r>
          </a:p>
          <a:p>
            <a:pPr marL="171450" indent="-171450">
              <a:buFont typeface="Arial" panose="020B0604020202020204" pitchFamily="34" charset="0"/>
              <a:buChar char="•"/>
            </a:pPr>
            <a:r>
              <a:rPr lang="en-US" dirty="0"/>
              <a:t>Stereotype: Women can’t do math.</a:t>
            </a:r>
          </a:p>
          <a:p>
            <a:pPr marL="171450" indent="-171450">
              <a:buFont typeface="Arial" panose="020B0604020202020204" pitchFamily="34" charset="0"/>
              <a:buChar char="•"/>
            </a:pPr>
            <a:r>
              <a:rPr lang="en-US" dirty="0"/>
              <a:t>Two groups of Asian female college students were given a math test. Before the test, one group was given a survey that highlighted their Asian identity. The other group was given a survey that highlighted the fact that they were female.</a:t>
            </a:r>
          </a:p>
          <a:p>
            <a:pPr marL="171450" indent="-171450">
              <a:buFont typeface="Arial" panose="020B0604020202020204" pitchFamily="34" charset="0"/>
              <a:buChar char="•"/>
            </a:pPr>
            <a:r>
              <a:rPr lang="en-US" dirty="0"/>
              <a:t>The group who were made sensitive to their Asian heritage performed better on the test than the group made sensitive to their gender.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52039BE-8088-462A-A91A-7845A2C4DBBB}" type="slidenum">
              <a:rPr lang="en-US" smtClean="0"/>
              <a:pPr/>
              <a:t>58</a:t>
            </a:fld>
            <a:endParaRPr lang="en-US"/>
          </a:p>
        </p:txBody>
      </p:sp>
    </p:spTree>
    <p:extLst>
      <p:ext uri="{BB962C8B-B14F-4D97-AF65-F5344CB8AC3E}">
        <p14:creationId xmlns:p14="http://schemas.microsoft.com/office/powerpoint/2010/main" val="1354279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Some stereotypes can seem harmless, but we must be aware of their existence particularly when they are linked to prejudice and discrimination.</a:t>
            </a:r>
          </a:p>
          <a:p>
            <a:pPr marL="171450" indent="-171450">
              <a:buFont typeface="Arial" panose="020B0604020202020204" pitchFamily="34" charset="0"/>
              <a:buChar char="•"/>
            </a:pPr>
            <a:r>
              <a:rPr lang="en-CA" dirty="0"/>
              <a:t>While stereotypes are unfounded because they cannot apply to all or even most members of a particular group, they are not always negative. Stereotypes can be positive, negative, or neutral.</a:t>
            </a:r>
          </a:p>
          <a:p>
            <a:pPr marL="171450" indent="-171450">
              <a:buFont typeface="Arial" panose="020B0604020202020204" pitchFamily="34" charset="0"/>
              <a:buChar char="•"/>
            </a:pPr>
            <a:r>
              <a:rPr lang="en-CA" dirty="0"/>
              <a:t>Prejudice, on the other hand, refers to negative, often unconscious, and preconceived notions about others. </a:t>
            </a:r>
          </a:p>
          <a:p>
            <a:pPr marL="171450" indent="-171450">
              <a:buFont typeface="Arial" panose="020B0604020202020204" pitchFamily="34" charset="0"/>
              <a:buChar char="•"/>
            </a:pPr>
            <a:r>
              <a:rPr lang="en-CA" dirty="0"/>
              <a:t>The word prejudice can be broken down into two parts: “pre” and “judgment.”</a:t>
            </a:r>
          </a:p>
          <a:p>
            <a:pPr marL="628650" lvl="1" indent="-171450">
              <a:buFont typeface="Arial" panose="020B0604020202020204" pitchFamily="34" charset="0"/>
              <a:buChar char="•"/>
            </a:pPr>
            <a:r>
              <a:rPr lang="en-CA" dirty="0"/>
              <a:t>E.g., Muslim women are all oppressed. </a:t>
            </a:r>
          </a:p>
          <a:p>
            <a:pPr marL="171450" indent="-171450">
              <a:buFont typeface="Arial" panose="020B0604020202020204" pitchFamily="34" charset="0"/>
              <a:buChar char="•"/>
            </a:pPr>
            <a:r>
              <a:rPr lang="en-CA" dirty="0"/>
              <a:t>Prejudice differs from stereotypes insofar as they contain a moral judgment about individuals or groups. </a:t>
            </a:r>
          </a:p>
          <a:p>
            <a:pPr marL="171450" indent="-171450">
              <a:buFont typeface="Arial" panose="020B0604020202020204" pitchFamily="34" charset="0"/>
              <a:buChar char="•"/>
            </a:pPr>
            <a:r>
              <a:rPr lang="en-CA" dirty="0"/>
              <a:t>To the extent that we judge others negatively without even knowing them, we are displaying prejudiced attitudes.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59</a:t>
            </a:fld>
            <a:endParaRPr lang="en-CA"/>
          </a:p>
        </p:txBody>
      </p:sp>
    </p:spTree>
    <p:extLst>
      <p:ext uri="{BB962C8B-B14F-4D97-AF65-F5344CB8AC3E}">
        <p14:creationId xmlns:p14="http://schemas.microsoft.com/office/powerpoint/2010/main" val="3939010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When people act on stereotypes and prejudiced notions, they are engaging in discrimination. </a:t>
            </a:r>
          </a:p>
          <a:p>
            <a:pPr marL="171450" indent="-171450">
              <a:buFont typeface="Arial" panose="020B0604020202020204" pitchFamily="34" charset="0"/>
              <a:buChar char="•"/>
            </a:pPr>
            <a:r>
              <a:rPr lang="en-CA" i="1" dirty="0"/>
              <a:t>Discrimination</a:t>
            </a:r>
            <a:r>
              <a:rPr lang="en-CA" dirty="0"/>
              <a:t> is any act, whether deliberate or not, that has the intent or the effect of adversely affecting others on grounds other than merit or acquired skills.</a:t>
            </a:r>
          </a:p>
          <a:p>
            <a:pPr marL="628650" lvl="1" indent="-171450">
              <a:buFont typeface="Arial" panose="020B0604020202020204" pitchFamily="34" charset="0"/>
              <a:buChar char="•"/>
            </a:pPr>
            <a:r>
              <a:rPr lang="en-CA" dirty="0"/>
              <a:t>E.g., Refusing to hire someone because of his or her sexuality.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60</a:t>
            </a:fld>
            <a:endParaRPr lang="en-CA"/>
          </a:p>
        </p:txBody>
      </p:sp>
    </p:spTree>
    <p:extLst>
      <p:ext uri="{BB962C8B-B14F-4D97-AF65-F5344CB8AC3E}">
        <p14:creationId xmlns:p14="http://schemas.microsoft.com/office/powerpoint/2010/main" val="397103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https://youtu.be/UHwVyplU3Pg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Who am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Ted Talk -A philosophical inquiry - Amy Adkins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Throughout the history of mankind, the subject of identity has sent poets to the blank page, philosophers to the agora and seekers to the oracles.</a:t>
            </a:r>
            <a:br>
              <a:rPr lang="en-US" b="0" i="0" dirty="0">
                <a:solidFill>
                  <a:srgbClr val="BBBBBB"/>
                </a:solidFill>
                <a:effectLst/>
                <a:latin typeface="Calibri" panose="020F0502020204030204" pitchFamily="34" charset="0"/>
              </a:rPr>
            </a:br>
            <a:r>
              <a:rPr lang="en-US" b="0" i="0" dirty="0">
                <a:solidFill>
                  <a:srgbClr val="BBBBBB"/>
                </a:solidFill>
                <a:effectLst/>
                <a:latin typeface="Calibri" panose="020F0502020204030204" pitchFamily="34" charset="0"/>
              </a:rPr>
              <a:t> These concepts of abstract thinking are difficult to navigate, so it’s probably fitting that to demonstrate the complexity, the Greek historian Plutarch used the story of a ship.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Amy Adkins illuminates Plutarch’s Ship of Theseus.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Lesson by Amy Adkins, animation by Stretch Films, Inc.</a:t>
            </a:r>
            <a:endParaRPr lang="en-US" b="0" i="0" dirty="0">
              <a:effectLst/>
              <a:latin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1644515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b="1" dirty="0"/>
              <a:t>What is race?</a:t>
            </a:r>
          </a:p>
          <a:p>
            <a:pPr marL="171450" indent="-171450">
              <a:buFont typeface="Arial" panose="020B0604020202020204" pitchFamily="34" charset="0"/>
              <a:buChar char="•"/>
            </a:pPr>
            <a:r>
              <a:rPr lang="en-CA" dirty="0"/>
              <a:t>The popular assumption is that race is associated with genetic or physical differences, particularly those based on skin color. </a:t>
            </a:r>
          </a:p>
          <a:p>
            <a:pPr marL="171450" indent="-171450">
              <a:buFont typeface="Arial" panose="020B0604020202020204" pitchFamily="34" charset="0"/>
              <a:buChar char="•"/>
            </a:pPr>
            <a:r>
              <a:rPr lang="en-CA" dirty="0"/>
              <a:t>There are biological differences between individuals and some of these differences are grouped based on their geographical origin, but the biological differences between any two individuals are far greater than the differences between the presumed “</a:t>
            </a:r>
            <a:r>
              <a:rPr lang="en-CA" b="1" dirty="0"/>
              <a:t>races</a:t>
            </a:r>
            <a:r>
              <a:rPr lang="en-CA" dirty="0"/>
              <a:t>” of people.</a:t>
            </a:r>
          </a:p>
          <a:p>
            <a:pPr marL="171450" indent="-171450">
              <a:buFont typeface="Arial" panose="020B0604020202020204" pitchFamily="34" charset="0"/>
              <a:buChar char="•"/>
            </a:pPr>
            <a:r>
              <a:rPr lang="en-CA" dirty="0"/>
              <a:t>Political and social factors, more than science and biology, provided us the categories of race that we are familiar with today.</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61</a:t>
            </a:fld>
            <a:endParaRPr lang="en-CA"/>
          </a:p>
        </p:txBody>
      </p:sp>
    </p:spTree>
    <p:extLst>
      <p:ext uri="{BB962C8B-B14F-4D97-AF65-F5344CB8AC3E}">
        <p14:creationId xmlns:p14="http://schemas.microsoft.com/office/powerpoint/2010/main" val="1076052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Historically, race was a concept used to dominate certain groups of people and to take away their land.</a:t>
            </a:r>
          </a:p>
          <a:p>
            <a:pPr marL="171450" indent="-171450">
              <a:buFont typeface="Arial" panose="020B0604020202020204" pitchFamily="34" charset="0"/>
              <a:buChar char="•"/>
            </a:pPr>
            <a:r>
              <a:rPr lang="en-CA" dirty="0"/>
              <a:t>When we think of race, we often think of non-white people. But at various times through history, groups like the Irish, the Italians, the Jews were describes as “inferior races.”</a:t>
            </a:r>
          </a:p>
          <a:p>
            <a:pPr marL="171450" indent="-171450">
              <a:buFont typeface="Arial" panose="020B0604020202020204" pitchFamily="34" charset="0"/>
              <a:buChar char="•"/>
            </a:pPr>
            <a:r>
              <a:rPr lang="en-CA" dirty="0"/>
              <a:t>Notions of difference combined with theories of superiority and inferiority justifies colonial expansion and exploitation.</a:t>
            </a:r>
          </a:p>
          <a:p>
            <a:pPr marL="171450" indent="-171450">
              <a:buFont typeface="Arial" panose="020B0604020202020204" pitchFamily="34" charset="0"/>
              <a:buChar char="•"/>
            </a:pPr>
            <a:r>
              <a:rPr lang="en-CA" dirty="0"/>
              <a:t>The concept of race was used to control, marginalize, and oppress large segments of the population.</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62</a:t>
            </a:fld>
            <a:endParaRPr lang="en-CA"/>
          </a:p>
        </p:txBody>
      </p:sp>
    </p:spTree>
    <p:extLst>
      <p:ext uri="{BB962C8B-B14F-4D97-AF65-F5344CB8AC3E}">
        <p14:creationId xmlns:p14="http://schemas.microsoft.com/office/powerpoint/2010/main" val="1001445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464646"/>
                </a:solidFill>
                <a:effectLst/>
                <a:latin typeface="Calibri" panose="020F0502020204030204" pitchFamily="34" charset="0"/>
              </a:rPr>
              <a:t>An example of how powerful stereotypes about race can be! </a:t>
            </a:r>
          </a:p>
          <a:p>
            <a:r>
              <a:rPr lang="en-US" b="0" i="0" dirty="0">
                <a:solidFill>
                  <a:srgbClr val="464646"/>
                </a:solidFill>
                <a:effectLst/>
                <a:latin typeface="Calibri" panose="020F0502020204030204" pitchFamily="34" charset="0"/>
              </a:rPr>
              <a:t>Watch this </a:t>
            </a:r>
            <a:r>
              <a:rPr lang="en-US" b="0" i="0" u="none" strike="noStrike" dirty="0">
                <a:solidFill>
                  <a:srgbClr val="03709B"/>
                </a:solidFill>
                <a:effectLst/>
                <a:latin typeface="Calibri" panose="020F0502020204030204" pitchFamily="34" charset="0"/>
                <a:hlinkClick r:id="rId3"/>
              </a:rPr>
              <a:t>video</a:t>
            </a:r>
            <a:r>
              <a:rPr lang="en-US" b="0" i="0" dirty="0">
                <a:solidFill>
                  <a:srgbClr val="464646"/>
                </a:solidFill>
                <a:effectLst/>
                <a:latin typeface="Calibri" panose="020F0502020204030204" pitchFamily="34" charset="0"/>
              </a:rPr>
              <a:t> to learn about the famous “doll study”  where small children are asked simple questions about dark-skinned and light-skinned dolls </a:t>
            </a:r>
            <a:br>
              <a:rPr lang="en-US" b="0" i="0" dirty="0">
                <a:solidFill>
                  <a:srgbClr val="464646"/>
                </a:solidFill>
                <a:effectLst/>
                <a:latin typeface="Calibri" panose="020F0502020204030204" pitchFamily="34" charset="0"/>
              </a:rPr>
            </a:br>
            <a:r>
              <a:rPr lang="en-US" b="0" i="0" dirty="0">
                <a:solidFill>
                  <a:srgbClr val="464646"/>
                </a:solidFill>
                <a:effectLst/>
                <a:latin typeface="Calibri" panose="020F0502020204030204" pitchFamily="34" charset="0"/>
              </a:rPr>
              <a:t>(Source: Fanpage.it, 2016).</a:t>
            </a:r>
          </a:p>
          <a:p>
            <a:r>
              <a:rPr lang="en-US" b="0" i="0" dirty="0">
                <a:solidFill>
                  <a:srgbClr val="464646"/>
                </a:solidFill>
                <a:effectLst/>
                <a:latin typeface="Calibri" panose="020F0502020204030204" pitchFamily="34" charset="0"/>
              </a:rPr>
              <a:t>Their answers reveal how race can damage a child’s self-identity.</a:t>
            </a:r>
          </a:p>
          <a:p>
            <a:endParaRPr lang="en-US" b="0" i="0" dirty="0">
              <a:solidFill>
                <a:srgbClr val="464646"/>
              </a:solidFill>
              <a:effectLst/>
              <a:latin typeface="Calibri" panose="020F0502020204030204" pitchFamily="34" charset="0"/>
            </a:endParaRPr>
          </a:p>
          <a:p>
            <a:r>
              <a:rPr lang="en-CA" dirty="0"/>
              <a:t>https://youtu.be/QRZPw-9sJtQ</a:t>
            </a:r>
          </a:p>
        </p:txBody>
      </p:sp>
      <p:sp>
        <p:nvSpPr>
          <p:cNvPr id="4" name="Slide Number Placeholder 3"/>
          <p:cNvSpPr>
            <a:spLocks noGrp="1"/>
          </p:cNvSpPr>
          <p:nvPr>
            <p:ph type="sldNum" sz="quarter" idx="5"/>
          </p:nvPr>
        </p:nvSpPr>
        <p:spPr/>
        <p:txBody>
          <a:bodyPr/>
          <a:lstStyle/>
          <a:p>
            <a:fld id="{C18A9418-D4C5-4ED9-8A24-7145815518C2}" type="slidenum">
              <a:rPr lang="en-CA" smtClean="0"/>
              <a:t>63</a:t>
            </a:fld>
            <a:endParaRPr lang="en-CA"/>
          </a:p>
        </p:txBody>
      </p:sp>
    </p:spTree>
    <p:extLst>
      <p:ext uri="{BB962C8B-B14F-4D97-AF65-F5344CB8AC3E}">
        <p14:creationId xmlns:p14="http://schemas.microsoft.com/office/powerpoint/2010/main" val="3209098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But we must note that activists, artists, intellectuals, and everyday people have always challenged racism. </a:t>
            </a:r>
          </a:p>
          <a:p>
            <a:pPr marL="171450" indent="-171450">
              <a:buFont typeface="Arial" panose="020B0604020202020204" pitchFamily="34" charset="0"/>
              <a:buChar char="•"/>
            </a:pPr>
            <a:r>
              <a:rPr lang="en-CA" dirty="0"/>
              <a:t>Racial identities that were originally imposed to legitimate oppression and to mark inferiority have been reclaimed as sources of pride and political struggle and community. </a:t>
            </a:r>
          </a:p>
          <a:p>
            <a:pPr marL="171450" indent="-171450">
              <a:buFont typeface="Arial" panose="020B0604020202020204" pitchFamily="34" charset="0"/>
              <a:buChar char="•"/>
            </a:pPr>
            <a:r>
              <a:rPr lang="en-CA" dirty="0"/>
              <a:t>By rejecting the negative roles ascribed to race and finding inspiration in the histories of social and political struggle and resistance, many have embraced racial and ethnic categories as identities useful for social justice struggles. </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64</a:t>
            </a:fld>
            <a:endParaRPr lang="en-CA"/>
          </a:p>
        </p:txBody>
      </p:sp>
    </p:spTree>
    <p:extLst>
      <p:ext uri="{BB962C8B-B14F-4D97-AF65-F5344CB8AC3E}">
        <p14:creationId xmlns:p14="http://schemas.microsoft.com/office/powerpoint/2010/main" val="164439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can be moved to where you have your class break(s)</a:t>
            </a:r>
          </a:p>
        </p:txBody>
      </p:sp>
      <p:sp>
        <p:nvSpPr>
          <p:cNvPr id="4" name="Slide Number Placeholder 3"/>
          <p:cNvSpPr>
            <a:spLocks noGrp="1"/>
          </p:cNvSpPr>
          <p:nvPr>
            <p:ph type="sldNum" sz="quarter" idx="5"/>
          </p:nvPr>
        </p:nvSpPr>
        <p:spPr/>
        <p:txBody>
          <a:bodyPr/>
          <a:lstStyle/>
          <a:p>
            <a:fld id="{C18A9418-D4C5-4ED9-8A24-7145815518C2}" type="slidenum">
              <a:rPr lang="en-CA" smtClean="0"/>
              <a:t>65</a:t>
            </a:fld>
            <a:endParaRPr lang="en-CA"/>
          </a:p>
        </p:txBody>
      </p:sp>
    </p:spTree>
    <p:extLst>
      <p:ext uri="{BB962C8B-B14F-4D97-AF65-F5344CB8AC3E}">
        <p14:creationId xmlns:p14="http://schemas.microsoft.com/office/powerpoint/2010/main" val="4048172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333333"/>
                </a:solidFill>
                <a:effectLst/>
              </a:rPr>
              <a:t>All First Nations across the country hunted and gathered plants for both food and medicinal purposes.</a:t>
            </a:r>
          </a:p>
          <a:p>
            <a:r>
              <a:rPr lang="en-US" sz="1200" b="0" i="0" dirty="0">
                <a:solidFill>
                  <a:srgbClr val="333333"/>
                </a:solidFill>
                <a:effectLst/>
              </a:rPr>
              <a:t>Indigenous peoples occupied North America for thousands of years before European explorers first arrived on the eastern shores of the continent in the 11th century. </a:t>
            </a:r>
          </a:p>
          <a:p>
            <a:r>
              <a:rPr lang="en-US" sz="1200" b="0" i="0" dirty="0">
                <a:solidFill>
                  <a:srgbClr val="333333"/>
                </a:solidFill>
                <a:effectLst/>
              </a:rPr>
              <a:t>In the 1500s, Europeans returned to the eastern shores of North America to establish settlements.</a:t>
            </a:r>
          </a:p>
          <a:p>
            <a:r>
              <a:rPr lang="en-US" sz="1200" b="0" i="0" dirty="0">
                <a:solidFill>
                  <a:srgbClr val="333333"/>
                </a:solidFill>
                <a:effectLst/>
              </a:rPr>
              <a:t>The great new land of opportunity and plenty resources attracted man Europeans from the Basque, Breton, Spanish, Portuguese, French, Irish and the English</a:t>
            </a:r>
          </a:p>
          <a:p>
            <a:r>
              <a:rPr lang="en-US" sz="1200" b="0" i="0" dirty="0">
                <a:solidFill>
                  <a:srgbClr val="333333"/>
                </a:solidFill>
                <a:effectLst/>
              </a:rPr>
              <a:t>As they returned each these fishermen developed an informal trade system with First Nations peoples</a:t>
            </a:r>
          </a:p>
          <a:p>
            <a:r>
              <a:rPr lang="en-US" sz="1200" dirty="0">
                <a:solidFill>
                  <a:srgbClr val="333333"/>
                </a:solidFill>
              </a:rPr>
              <a:t>And so began the beginning of the end of the Indigenous traditional way of life as Europeans later became the dominant peoples of North America.</a:t>
            </a: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lumMod val="95000"/>
                  <a:lumOff val="5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lumMod val="95000"/>
                    <a:lumOff val="5000"/>
                  </a:schemeClr>
                </a:solidFill>
                <a:effectLst/>
              </a:rPr>
              <a:t>Let’s start by bringing in the voice of an Indigenous person of Canada to see how they identify themselves:</a:t>
            </a:r>
            <a:endParaRPr lang="en-CA" sz="1200" b="1" i="0" dirty="0">
              <a:solidFill>
                <a:schemeClr val="tx1">
                  <a:lumMod val="95000"/>
                  <a:lumOff val="5000"/>
                </a:schemeClr>
              </a:solidFill>
              <a:effectLst/>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66</a:t>
            </a:fld>
            <a:endParaRPr lang="en-CA"/>
          </a:p>
        </p:txBody>
      </p:sp>
    </p:spTree>
    <p:extLst>
      <p:ext uri="{BB962C8B-B14F-4D97-AF65-F5344CB8AC3E}">
        <p14:creationId xmlns:p14="http://schemas.microsoft.com/office/powerpoint/2010/main" val="977036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First, it is important to note that there is a difference between how external agencies identify Indigenous peoples and how they identify themselves.</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The complexities of Indigenous identity are deeply rooted in colonialism.</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For example, Indigenous Peoples in Canada are identified legally as “status Indian” even though they do not live in or come from India.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Initially, the criteria used to define who was Indigenous were quite expansive. </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However, the federal government realized, over time, that narrowing the definition would reduce the number of people who met the criteria.</a:t>
            </a:r>
          </a:p>
          <a:p>
            <a:pPr marL="171450" indent="-171450">
              <a:buFont typeface="Arial" panose="020B0604020202020204" pitchFamily="34" charset="0"/>
              <a:buChar char="•"/>
            </a:pPr>
            <a:r>
              <a:rPr lang="en-US" b="0" i="0" dirty="0">
                <a:solidFill>
                  <a:srgbClr val="464646"/>
                </a:solidFill>
                <a:effectLst/>
                <a:latin typeface="Calibri" panose="020F0502020204030204" pitchFamily="34" charset="0"/>
              </a:rPr>
              <a:t>This helped their goal of assimilation.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67</a:t>
            </a:fld>
            <a:endParaRPr lang="en-CA"/>
          </a:p>
        </p:txBody>
      </p:sp>
    </p:spTree>
    <p:extLst>
      <p:ext uri="{BB962C8B-B14F-4D97-AF65-F5344CB8AC3E}">
        <p14:creationId xmlns:p14="http://schemas.microsoft.com/office/powerpoint/2010/main" val="2899288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There is no generally accepted definition of Indigenous Peoples in a global context. </a:t>
            </a:r>
          </a:p>
          <a:p>
            <a:pPr marL="171450" indent="-171450">
              <a:buFont typeface="Arial" panose="020B0604020202020204" pitchFamily="34" charset="0"/>
              <a:buChar char="•"/>
            </a:pPr>
            <a:r>
              <a:rPr lang="en-US" sz="1200" dirty="0"/>
              <a:t>Some countries refer to Indigenous Peoples as the people who were there first at contact. </a:t>
            </a:r>
          </a:p>
          <a:p>
            <a:pPr marL="171450" indent="-171450">
              <a:buFont typeface="Arial" panose="020B0604020202020204" pitchFamily="34" charset="0"/>
              <a:buChar char="•"/>
            </a:pPr>
            <a:r>
              <a:rPr lang="en-US" sz="1200" dirty="0"/>
              <a:t>Others refer to Indigenous Peoples as the nomadic peoples within their borders. </a:t>
            </a:r>
          </a:p>
          <a:p>
            <a:pPr marL="171450" indent="-171450">
              <a:buFont typeface="Arial" panose="020B0604020202020204" pitchFamily="34" charset="0"/>
              <a:buChar char="•"/>
            </a:pPr>
            <a:r>
              <a:rPr lang="en-US" sz="1200" dirty="0"/>
              <a:t>Indian, Native, First Nations, Aboriginal, Aboriginal Peoples, Indigenous? Métis? Which one is it?</a:t>
            </a:r>
          </a:p>
          <a:p>
            <a:pPr marL="171450" indent="-171450">
              <a:buFont typeface="Arial" panose="020B0604020202020204" pitchFamily="34" charset="0"/>
              <a:buChar char="•"/>
            </a:pPr>
            <a:r>
              <a:rPr lang="en-US" sz="1200" dirty="0"/>
              <a:t>The Canadian Constitution recognizes three groups of Aboriginal peoples: </a:t>
            </a:r>
          </a:p>
          <a:p>
            <a:pPr marL="628650" lvl="1" indent="-171450">
              <a:buFont typeface="Arial" panose="020B0604020202020204" pitchFamily="34" charset="0"/>
              <a:buChar char="•"/>
            </a:pPr>
            <a:r>
              <a:rPr lang="en-US" sz="1200" dirty="0"/>
              <a:t>Indians (more commonly referred to as First Nations),</a:t>
            </a:r>
          </a:p>
          <a:p>
            <a:pPr marL="628650" lvl="1" indent="-171450">
              <a:buFont typeface="Arial" panose="020B0604020202020204" pitchFamily="34" charset="0"/>
              <a:buChar char="•"/>
            </a:pPr>
            <a:r>
              <a:rPr lang="en-US" sz="1200" dirty="0"/>
              <a:t>Inuit </a:t>
            </a:r>
          </a:p>
          <a:p>
            <a:pPr marL="628650" lvl="1" indent="-171450">
              <a:buFont typeface="Arial" panose="020B0604020202020204" pitchFamily="34" charset="0"/>
              <a:buChar char="•"/>
            </a:pPr>
            <a:r>
              <a:rPr lang="en-US" sz="1200" dirty="0"/>
              <a:t>Métis.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are three distinct peoples with unique histories, languages, cultural practices and spiritual beliefs.</a:t>
            </a:r>
            <a:endParaRPr lang="en-CA" sz="1200"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68</a:t>
            </a:fld>
            <a:endParaRPr lang="en-CA"/>
          </a:p>
        </p:txBody>
      </p:sp>
    </p:spTree>
    <p:extLst>
      <p:ext uri="{BB962C8B-B14F-4D97-AF65-F5344CB8AC3E}">
        <p14:creationId xmlns:p14="http://schemas.microsoft.com/office/powerpoint/2010/main" val="1880314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lumMod val="95000"/>
                    <a:lumOff val="5000"/>
                  </a:schemeClr>
                </a:solidFill>
                <a:effectLst/>
              </a:rPr>
              <a:t>Let’s start by bringing in the voice of an Indigenous person of Canada to see how they identify themselves: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lumMod val="95000"/>
                    <a:lumOff val="5000"/>
                  </a:schemeClr>
                </a:solidFill>
                <a:effectLst/>
              </a:rPr>
              <a:t>How do we categorize Indian people?</a:t>
            </a:r>
            <a:endParaRPr lang="en-CA" sz="1200" b="1" i="0" dirty="0">
              <a:solidFill>
                <a:schemeClr val="tx1">
                  <a:lumMod val="95000"/>
                  <a:lumOff val="5000"/>
                </a:schemeClr>
              </a:solidFill>
              <a:effectLst/>
            </a:endParaRPr>
          </a:p>
          <a:p>
            <a:r>
              <a:rPr lang="en-CA" dirty="0"/>
              <a:t>https://www.ictinc.ca/blog/indigenous-peoples-terminology-guidelines-for-usage</a:t>
            </a:r>
          </a:p>
          <a:p>
            <a:r>
              <a:rPr lang="en-CA" dirty="0"/>
              <a:t>https://youtu.be/Bfm_7kXktZU</a:t>
            </a:r>
          </a:p>
        </p:txBody>
      </p:sp>
      <p:sp>
        <p:nvSpPr>
          <p:cNvPr id="4" name="Slide Number Placeholder 3"/>
          <p:cNvSpPr>
            <a:spLocks noGrp="1"/>
          </p:cNvSpPr>
          <p:nvPr>
            <p:ph type="sldNum" sz="quarter" idx="5"/>
          </p:nvPr>
        </p:nvSpPr>
        <p:spPr/>
        <p:txBody>
          <a:bodyPr/>
          <a:lstStyle/>
          <a:p>
            <a:fld id="{C18A9418-D4C5-4ED9-8A24-7145815518C2}" type="slidenum">
              <a:rPr lang="en-CA" smtClean="0"/>
              <a:t>69</a:t>
            </a:fld>
            <a:endParaRPr lang="en-CA"/>
          </a:p>
        </p:txBody>
      </p:sp>
    </p:spTree>
    <p:extLst>
      <p:ext uri="{BB962C8B-B14F-4D97-AF65-F5344CB8AC3E}">
        <p14:creationId xmlns:p14="http://schemas.microsoft.com/office/powerpoint/2010/main" val="30165963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Calibri" panose="020F0502020204030204" pitchFamily="34" charset="0"/>
              </a:rPr>
              <a:t>What does being Indigenous mean?</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We asked, and you shared with us your experiences of being Indigenous. </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To mark National Indigenous Peoples Day, we're sharing the profiles of 18 Indigenous leaders and change-makers. </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You can access them here </a:t>
            </a:r>
            <a:r>
              <a:rPr lang="en-US" b="0" i="0" dirty="0">
                <a:effectLst/>
                <a:latin typeface="Calibri" panose="020F0502020204030204" pitchFamily="34" charset="0"/>
                <a:hlinkClick r:id="rId3"/>
              </a:rPr>
              <a:t>http://bit.ly/2sUQvc8</a:t>
            </a:r>
            <a:r>
              <a:rPr lang="en-US" b="0" i="0" dirty="0">
                <a:solidFill>
                  <a:srgbClr val="BBBBBB"/>
                </a:solidFill>
                <a:effectLst/>
                <a:latin typeface="Calibri" panose="020F0502020204030204" pitchFamily="34" charset="0"/>
              </a:rPr>
              <a:t> </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70</a:t>
            </a:fld>
            <a:endParaRPr lang="en-CA"/>
          </a:p>
        </p:txBody>
      </p:sp>
    </p:spTree>
    <p:extLst>
      <p:ext uri="{BB962C8B-B14F-4D97-AF65-F5344CB8AC3E}">
        <p14:creationId xmlns:p14="http://schemas.microsoft.com/office/powerpoint/2010/main" val="1983239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dirty="0"/>
              <a:t>There are two general frameworks through which our identities are understood:</a:t>
            </a:r>
          </a:p>
          <a:p>
            <a:endParaRPr lang="en-CA" sz="2400" dirty="0"/>
          </a:p>
          <a:p>
            <a:pPr marL="914400" lvl="1" indent="-457200">
              <a:buFont typeface="+mj-lt"/>
              <a:buAutoNum type="arabicPeriod"/>
            </a:pPr>
            <a:r>
              <a:rPr lang="en-CA" b="1" dirty="0"/>
              <a:t>Essentialism</a:t>
            </a:r>
            <a:r>
              <a:rPr lang="en-CA" dirty="0"/>
              <a:t>: Identity is something we are born with. It is our core self.</a:t>
            </a:r>
          </a:p>
          <a:p>
            <a:pPr marL="914400" lvl="1" indent="-457200">
              <a:buFont typeface="+mj-lt"/>
              <a:buAutoNum type="arabicPeriod"/>
            </a:pPr>
            <a:endParaRPr lang="en-CA" dirty="0"/>
          </a:p>
          <a:p>
            <a:pPr marL="914400" lvl="1" indent="-457200">
              <a:buFont typeface="+mj-lt"/>
              <a:buAutoNum type="arabicPeriod"/>
            </a:pPr>
            <a:r>
              <a:rPr lang="en-CA" b="1" dirty="0"/>
              <a:t>Social Constructionism</a:t>
            </a:r>
            <a:r>
              <a:rPr lang="en-CA" dirty="0"/>
              <a:t>: Identities are shaped by external factors such as social institutions, social structures, and people.  In other words, we are shaped by society.</a:t>
            </a:r>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24929935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https://youtu.be/YvulIRnPE3Y</a:t>
            </a:r>
          </a:p>
          <a:p>
            <a:endParaRPr lang="en-CA" b="1" cap="all" dirty="0">
              <a:solidFill>
                <a:srgbClr val="000000"/>
              </a:solidFill>
              <a:effectLst/>
              <a:latin typeface="Calibri" panose="020F0502020204030204" pitchFamily="34" charset="0"/>
            </a:endParaRPr>
          </a:p>
          <a:p>
            <a:r>
              <a:rPr lang="en-US" b="1" cap="all" dirty="0">
                <a:solidFill>
                  <a:srgbClr val="000000"/>
                </a:solidFill>
                <a:effectLst/>
                <a:latin typeface="Calibri" panose="020F0502020204030204" pitchFamily="34" charset="0"/>
              </a:rPr>
              <a:t>Who are Métis?</a:t>
            </a:r>
          </a:p>
          <a:p>
            <a:pPr marL="171450" indent="-171450" fontAlgn="base">
              <a:buFont typeface="Arial" panose="020B0604020202020204" pitchFamily="34" charset="0"/>
              <a:buChar char="•"/>
            </a:pPr>
            <a:r>
              <a:rPr lang="en-US" dirty="0">
                <a:effectLst/>
                <a:latin typeface="Calibri" panose="020F0502020204030204" pitchFamily="34" charset="0"/>
              </a:rPr>
              <a:t>Some 450,000 Aboriginal people identify themselves as Métis. </a:t>
            </a:r>
          </a:p>
          <a:p>
            <a:pPr marL="171450" indent="-171450" fontAlgn="base">
              <a:buFont typeface="Arial" panose="020B0604020202020204" pitchFamily="34" charset="0"/>
              <a:buChar char="•"/>
            </a:pPr>
            <a:r>
              <a:rPr lang="en-US" dirty="0">
                <a:effectLst/>
                <a:latin typeface="Calibri" panose="020F0502020204030204" pitchFamily="34" charset="0"/>
              </a:rPr>
              <a:t>Their history, language and culture dates back hundreds of years, but most Canadians know little about them.</a:t>
            </a:r>
          </a:p>
          <a:p>
            <a:pPr marL="171450" indent="-171450" fontAlgn="base">
              <a:buFont typeface="Arial" panose="020B0604020202020204" pitchFamily="34" charset="0"/>
              <a:buChar char="•"/>
            </a:pPr>
            <a:r>
              <a:rPr lang="en-US" dirty="0">
                <a:effectLst/>
                <a:latin typeface="Calibri" panose="020F0502020204030204" pitchFamily="34" charset="0"/>
              </a:rPr>
              <a:t>The Métis peoples constitute a distinct Aboriginal nation. </a:t>
            </a:r>
          </a:p>
          <a:p>
            <a:pPr marL="171450" indent="-171450" fontAlgn="base">
              <a:buFont typeface="Arial" panose="020B0604020202020204" pitchFamily="34" charset="0"/>
              <a:buChar char="•"/>
            </a:pPr>
            <a:r>
              <a:rPr lang="en-US" dirty="0">
                <a:effectLst/>
                <a:latin typeface="Calibri" panose="020F0502020204030204" pitchFamily="34" charset="0"/>
              </a:rPr>
              <a:t>They have a shared history, common culture, a distinct way of life, traditional territory and collective consciousness.</a:t>
            </a:r>
          </a:p>
          <a:p>
            <a:pPr fontAlgn="base"/>
            <a:endParaRPr lang="en-US" b="1" dirty="0">
              <a:solidFill>
                <a:srgbClr val="2D5C88"/>
              </a:solidFill>
              <a:effectLst/>
              <a:latin typeface="Calibri" panose="020F0502020204030204" pitchFamily="34" charset="0"/>
            </a:endParaRPr>
          </a:p>
          <a:p>
            <a:pPr fontAlgn="base"/>
            <a:r>
              <a:rPr lang="en-US" b="1" dirty="0">
                <a:solidFill>
                  <a:srgbClr val="2D5C88"/>
                </a:solidFill>
                <a:effectLst/>
                <a:latin typeface="Calibri" panose="020F0502020204030204" pitchFamily="34" charset="0"/>
              </a:rPr>
              <a:t>Métis are Aboriginal peoples distinct from the First Nations and Inuit.</a:t>
            </a:r>
            <a:endParaRPr lang="en-US" dirty="0">
              <a:effectLst/>
              <a:latin typeface="Calibri" panose="020F0502020204030204" pitchFamily="34" charset="0"/>
            </a:endParaRPr>
          </a:p>
          <a:p>
            <a:pPr fontAlgn="base"/>
            <a:r>
              <a:rPr lang="en-US" dirty="0">
                <a:effectLst/>
                <a:latin typeface="Calibri" panose="020F0502020204030204" pitchFamily="34" charset="0"/>
              </a:rPr>
              <a:t>Métis are people of mixed First Nation and European ancestry who identify themselves as Métis. </a:t>
            </a:r>
          </a:p>
          <a:p>
            <a:pPr fontAlgn="base"/>
            <a:r>
              <a:rPr lang="en-US" dirty="0">
                <a:effectLst/>
                <a:latin typeface="Calibri" panose="020F0502020204030204" pitchFamily="34" charset="0"/>
              </a:rPr>
              <a:t>The term Métis is broadly used in Canada to designate people who have mixed First Nations and European, Asian, or African ancestry.</a:t>
            </a:r>
          </a:p>
          <a:p>
            <a:pPr fontAlgn="base"/>
            <a:r>
              <a:rPr lang="en-US" dirty="0">
                <a:effectLst/>
                <a:latin typeface="Calibri" panose="020F0502020204030204" pitchFamily="34" charset="0"/>
              </a:rPr>
              <a:t>The Métis have a unique culture that draws on their diverse ancestral origins.</a:t>
            </a:r>
          </a:p>
          <a:p>
            <a:pPr fontAlgn="base"/>
            <a:r>
              <a:rPr lang="en-US" dirty="0">
                <a:effectLst/>
                <a:latin typeface="Calibri" panose="020F0502020204030204" pitchFamily="34" charset="0"/>
              </a:rPr>
              <a:t>On September 27, 2002, the Métis National Council adopted the following national definition of Métis:</a:t>
            </a:r>
          </a:p>
          <a:p>
            <a:pPr fontAlgn="base"/>
            <a:r>
              <a:rPr lang="en-US" b="1" dirty="0">
                <a:solidFill>
                  <a:srgbClr val="2D5C88"/>
                </a:solidFill>
                <a:effectLst/>
                <a:latin typeface="Calibri" panose="020F0502020204030204" pitchFamily="34" charset="0"/>
              </a:rPr>
              <a:t>“A person who self-identifies as Métis, is of historic Métis Nation Ancestry, is distinct from other Indigenous Peoples and is accepted by the Métis Nation. </a:t>
            </a:r>
          </a:p>
          <a:p>
            <a:pPr fontAlgn="base"/>
            <a:r>
              <a:rPr lang="en-US" b="1" dirty="0">
                <a:solidFill>
                  <a:srgbClr val="2D5C88"/>
                </a:solidFill>
                <a:effectLst/>
                <a:latin typeface="Calibri" panose="020F0502020204030204" pitchFamily="34" charset="0"/>
              </a:rPr>
              <a:t>The Métis Nation governments in each province manage Métis registration.”</a:t>
            </a:r>
            <a:endParaRPr lang="en-US" dirty="0">
              <a:effectLst/>
              <a:latin typeface="Calibri" panose="020F0502020204030204" pitchFamily="34" charset="0"/>
            </a:endParaRPr>
          </a:p>
          <a:p>
            <a:br>
              <a:rPr lang="en-US" b="0" i="0" dirty="0">
                <a:solidFill>
                  <a:srgbClr val="333333"/>
                </a:solidFill>
                <a:effectLst/>
                <a:latin typeface="Calibri" panose="020F0502020204030204" pitchFamily="34" charset="0"/>
              </a:rPr>
            </a:b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71</a:t>
            </a:fld>
            <a:endParaRPr lang="en-CA"/>
          </a:p>
        </p:txBody>
      </p:sp>
    </p:spTree>
    <p:extLst>
      <p:ext uri="{BB962C8B-B14F-4D97-AF65-F5344CB8AC3E}">
        <p14:creationId xmlns:p14="http://schemas.microsoft.com/office/powerpoint/2010/main" val="2152489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https://youtu.be/RYMEoFOZavs</a:t>
            </a:r>
          </a:p>
          <a:p>
            <a:endParaRPr lang="en-CA" b="1" cap="all" dirty="0">
              <a:solidFill>
                <a:srgbClr val="000000"/>
              </a:solidFill>
              <a:effectLst/>
              <a:latin typeface="Calibri" panose="020F0502020204030204" pitchFamily="34" charset="0"/>
            </a:endParaRPr>
          </a:p>
          <a:p>
            <a:r>
              <a:rPr lang="en-US" b="1" cap="all" dirty="0">
                <a:solidFill>
                  <a:srgbClr val="000000"/>
                </a:solidFill>
                <a:effectLst/>
                <a:latin typeface="Calibri" panose="020F0502020204030204" pitchFamily="34" charset="0"/>
              </a:rPr>
              <a:t>Who are THE INUIT?</a:t>
            </a:r>
            <a:br>
              <a:rPr lang="en-US" b="0" i="0" dirty="0">
                <a:solidFill>
                  <a:srgbClr val="333333"/>
                </a:solidFill>
                <a:effectLst/>
                <a:latin typeface="Calibri" panose="020F0502020204030204" pitchFamily="34" charset="0"/>
              </a:rPr>
            </a:b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72</a:t>
            </a:fld>
            <a:endParaRPr lang="en-CA"/>
          </a:p>
        </p:txBody>
      </p:sp>
    </p:spTree>
    <p:extLst>
      <p:ext uri="{BB962C8B-B14F-4D97-AF65-F5344CB8AC3E}">
        <p14:creationId xmlns:p14="http://schemas.microsoft.com/office/powerpoint/2010/main" val="31310517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History of Broken Promises!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Canadians have been breaking their promises to Indigenous people from since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This video is part of a longer version of </a:t>
            </a:r>
            <a:r>
              <a:rPr lang="en-US" b="0" i="0" dirty="0" err="1">
                <a:solidFill>
                  <a:srgbClr val="BBBBBB"/>
                </a:solidFill>
                <a:effectLst/>
                <a:latin typeface="Calibri" panose="020F0502020204030204" pitchFamily="34" charset="0"/>
              </a:rPr>
              <a:t>nîpawistamâsowin</a:t>
            </a:r>
            <a:r>
              <a:rPr lang="en-US" b="0" i="0" dirty="0">
                <a:solidFill>
                  <a:srgbClr val="BBBBBB"/>
                </a:solidFill>
                <a:effectLst/>
                <a:latin typeface="Calibri" panose="020F0502020204030204" pitchFamily="34" charset="0"/>
              </a:rPr>
              <a:t>: We Will Stand Up, a documentary from CBC Docs.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Here, Hubbard tells the story of Colten </a:t>
            </a:r>
            <a:r>
              <a:rPr lang="en-US" b="0" i="0" dirty="0" err="1">
                <a:solidFill>
                  <a:srgbClr val="BBBBBB"/>
                </a:solidFill>
                <a:effectLst/>
                <a:latin typeface="Calibri" panose="020F0502020204030204" pitchFamily="34" charset="0"/>
              </a:rPr>
              <a:t>Boushie</a:t>
            </a:r>
            <a:r>
              <a:rPr lang="en-US" b="0" i="0" dirty="0">
                <a:solidFill>
                  <a:srgbClr val="BBBBBB"/>
                </a:solidFill>
                <a:effectLst/>
                <a:latin typeface="Calibri" panose="020F0502020204030204" pitchFamily="34" charset="0"/>
              </a:rPr>
              <a:t>, a young Cree man who died from a gunshot wound to the back of the head after entering Gerald Stanley’s property with friends.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BBBBB"/>
                </a:solidFill>
                <a:effectLst/>
                <a:latin typeface="Calibri" panose="020F0502020204030204" pitchFamily="34" charset="0"/>
              </a:rPr>
              <a:t>The trial and acquittal of Stanley raised questions about racism in Canada’s legal system.</a:t>
            </a:r>
            <a:endParaRPr lang="en-US" b="0" i="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Calibri" panose="020F0502020204030204" pitchFamily="34" charset="0"/>
            </a:endParaRPr>
          </a:p>
          <a:p>
            <a:r>
              <a:rPr lang="en-CA" dirty="0"/>
              <a:t>https://youtu.be/IUHnKUaDYjs</a:t>
            </a:r>
          </a:p>
        </p:txBody>
      </p:sp>
      <p:sp>
        <p:nvSpPr>
          <p:cNvPr id="4" name="Slide Number Placeholder 3"/>
          <p:cNvSpPr>
            <a:spLocks noGrp="1"/>
          </p:cNvSpPr>
          <p:nvPr>
            <p:ph type="sldNum" sz="quarter" idx="5"/>
          </p:nvPr>
        </p:nvSpPr>
        <p:spPr/>
        <p:txBody>
          <a:bodyPr/>
          <a:lstStyle/>
          <a:p>
            <a:fld id="{C18A9418-D4C5-4ED9-8A24-7145815518C2}" type="slidenum">
              <a:rPr lang="en-CA" smtClean="0"/>
              <a:t>73</a:t>
            </a:fld>
            <a:endParaRPr lang="en-CA"/>
          </a:p>
        </p:txBody>
      </p:sp>
    </p:spTree>
    <p:extLst>
      <p:ext uri="{BB962C8B-B14F-4D97-AF65-F5344CB8AC3E}">
        <p14:creationId xmlns:p14="http://schemas.microsoft.com/office/powerpoint/2010/main" val="2731847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464646"/>
                </a:solidFill>
                <a:effectLst/>
                <a:latin typeface="Calibri" panose="020F0502020204030204" pitchFamily="34" charset="0"/>
              </a:rPr>
              <a:t>Indigenous People</a:t>
            </a:r>
          </a:p>
          <a:p>
            <a:pPr algn="l"/>
            <a:endParaRPr lang="en-US" b="0" i="0" dirty="0">
              <a:solidFill>
                <a:srgbClr val="464646"/>
              </a:solidFill>
              <a:effectLst/>
              <a:latin typeface="Calibri" panose="020F0502020204030204" pitchFamily="34" charset="0"/>
            </a:endParaRPr>
          </a:p>
          <a:p>
            <a:pPr algn="l"/>
            <a:r>
              <a:rPr lang="en-US" b="0" i="0" u="none" strike="noStrike" dirty="0">
                <a:solidFill>
                  <a:srgbClr val="03709B"/>
                </a:solidFill>
                <a:effectLst/>
                <a:latin typeface="Calibri" panose="020F0502020204030204" pitchFamily="34" charset="0"/>
                <a:hlinkClick r:id="rId3"/>
              </a:rPr>
              <a:t>A Celebration of Indigenous Cultures Around the World</a:t>
            </a:r>
            <a:r>
              <a:rPr lang="en-US" b="0" i="0" dirty="0">
                <a:solidFill>
                  <a:srgbClr val="464646"/>
                </a:solidFill>
                <a:effectLst/>
                <a:latin typeface="Calibri" panose="020F0502020204030204" pitchFamily="34" charset="0"/>
              </a:rPr>
              <a:t> (Source: In The Know, 2016)</a:t>
            </a:r>
          </a:p>
          <a:p>
            <a:endParaRPr lang="en-US" b="0" i="0" dirty="0">
              <a:solidFill>
                <a:srgbClr val="464646"/>
              </a:solidFill>
              <a:effectLst/>
              <a:latin typeface="Calibri" panose="020F0502020204030204" pitchFamily="34" charset="0"/>
            </a:endParaRPr>
          </a:p>
          <a:p>
            <a:r>
              <a:rPr lang="en-CA" dirty="0"/>
              <a:t>https://youtu.be/kXWpDXZADCs</a:t>
            </a:r>
          </a:p>
        </p:txBody>
      </p:sp>
      <p:sp>
        <p:nvSpPr>
          <p:cNvPr id="4" name="Slide Number Placeholder 3"/>
          <p:cNvSpPr>
            <a:spLocks noGrp="1"/>
          </p:cNvSpPr>
          <p:nvPr>
            <p:ph type="sldNum" sz="quarter" idx="5"/>
          </p:nvPr>
        </p:nvSpPr>
        <p:spPr/>
        <p:txBody>
          <a:bodyPr/>
          <a:lstStyle/>
          <a:p>
            <a:fld id="{C18A9418-D4C5-4ED9-8A24-7145815518C2}" type="slidenum">
              <a:rPr lang="en-CA" smtClean="0"/>
              <a:t>74</a:t>
            </a:fld>
            <a:endParaRPr lang="en-CA"/>
          </a:p>
        </p:txBody>
      </p:sp>
    </p:spTree>
    <p:extLst>
      <p:ext uri="{BB962C8B-B14F-4D97-AF65-F5344CB8AC3E}">
        <p14:creationId xmlns:p14="http://schemas.microsoft.com/office/powerpoint/2010/main" val="20989287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Calibri" panose="020F0502020204030204" pitchFamily="34" charset="0"/>
              </a:rPr>
              <a:t>There are more than a hundred uncontacted tribes around the world.</a:t>
            </a:r>
          </a:p>
          <a:p>
            <a:r>
              <a:rPr lang="en-US" b="0" i="0" dirty="0">
                <a:solidFill>
                  <a:srgbClr val="FFFFFF"/>
                </a:solidFill>
                <a:effectLst/>
                <a:latin typeface="Calibri" panose="020F0502020204030204" pitchFamily="34" charset="0"/>
              </a:rPr>
              <a:t> They are a vitally important part of humankind’s diversity, but they face catastrophe unless their land is protected.</a:t>
            </a:r>
          </a:p>
          <a:p>
            <a:r>
              <a:rPr lang="en-US" b="0" i="0" dirty="0">
                <a:solidFill>
                  <a:srgbClr val="FFFFFF"/>
                </a:solidFill>
                <a:effectLst/>
                <a:latin typeface="Calibri" panose="020F0502020204030204" pitchFamily="34" charset="0"/>
              </a:rPr>
              <a:t>Their way of life and identity are being threatened. </a:t>
            </a:r>
          </a:p>
          <a:p>
            <a:endParaRPr lang="en-US" b="0" i="0" dirty="0">
              <a:solidFill>
                <a:srgbClr val="FFFFFF"/>
              </a:solidFill>
              <a:effectLst/>
              <a:latin typeface="Calibri" panose="020F0502020204030204" pitchFamily="34" charset="0"/>
            </a:endParaRPr>
          </a:p>
          <a:p>
            <a:r>
              <a:rPr lang="en-CA" dirty="0"/>
              <a:t>https://www.survivalinternational.org/uncontactedtribes</a:t>
            </a:r>
          </a:p>
          <a:p>
            <a:endParaRPr lang="en-CA" dirty="0"/>
          </a:p>
          <a:p>
            <a:r>
              <a:rPr lang="en-CA" dirty="0"/>
              <a:t>https://www.survivalinternational.org/tribes/uncontacted-brazil</a:t>
            </a:r>
          </a:p>
        </p:txBody>
      </p:sp>
      <p:sp>
        <p:nvSpPr>
          <p:cNvPr id="4" name="Slide Number Placeholder 3"/>
          <p:cNvSpPr>
            <a:spLocks noGrp="1"/>
          </p:cNvSpPr>
          <p:nvPr>
            <p:ph type="sldNum" sz="quarter" idx="5"/>
          </p:nvPr>
        </p:nvSpPr>
        <p:spPr/>
        <p:txBody>
          <a:bodyPr/>
          <a:lstStyle/>
          <a:p>
            <a:fld id="{C18A9418-D4C5-4ED9-8A24-7145815518C2}" type="slidenum">
              <a:rPr lang="en-CA" smtClean="0"/>
              <a:t>75</a:t>
            </a:fld>
            <a:endParaRPr lang="en-CA"/>
          </a:p>
        </p:txBody>
      </p:sp>
    </p:spTree>
    <p:extLst>
      <p:ext uri="{BB962C8B-B14F-4D97-AF65-F5344CB8AC3E}">
        <p14:creationId xmlns:p14="http://schemas.microsoft.com/office/powerpoint/2010/main" val="2068839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414042"/>
                </a:solidFill>
                <a:effectLst/>
                <a:latin typeface="Calibri" panose="020F0502020204030204" pitchFamily="34" charset="0"/>
              </a:rPr>
              <a:t>Activity: The identity wheel</a:t>
            </a:r>
          </a:p>
          <a:p>
            <a:pPr algn="l">
              <a:buFont typeface="+mj-lt"/>
              <a:buAutoNum type="arabicPeriod"/>
            </a:pPr>
            <a:r>
              <a:rPr lang="en-US" b="0" i="0" dirty="0">
                <a:solidFill>
                  <a:srgbClr val="252327"/>
                </a:solidFill>
                <a:effectLst/>
                <a:latin typeface="Calibri" panose="020F0502020204030204" pitchFamily="34" charset="0"/>
              </a:rPr>
              <a:t>Download and print the </a:t>
            </a:r>
            <a:r>
              <a:rPr lang="en-US" b="0" i="0" dirty="0">
                <a:solidFill>
                  <a:srgbClr val="003796"/>
                </a:solidFill>
                <a:effectLst/>
                <a:latin typeface="Calibri" panose="020F0502020204030204" pitchFamily="34" charset="0"/>
                <a:hlinkClick r:id="rId3"/>
              </a:rPr>
              <a:t>social-identity-wheel-handout.pdf</a:t>
            </a:r>
            <a:endParaRPr lang="en-US" b="0" i="0" dirty="0">
              <a:solidFill>
                <a:srgbClr val="252327"/>
              </a:solidFill>
              <a:effectLst/>
              <a:latin typeface="Calibri" panose="020F0502020204030204" pitchFamily="34" charset="0"/>
            </a:endParaRPr>
          </a:p>
          <a:p>
            <a:pPr algn="l">
              <a:buFont typeface="+mj-lt"/>
              <a:buAutoNum type="arabicPeriod"/>
            </a:pPr>
            <a:r>
              <a:rPr lang="en-US" b="0" i="0" dirty="0">
                <a:solidFill>
                  <a:srgbClr val="252327"/>
                </a:solidFill>
                <a:effectLst/>
                <a:latin typeface="Calibri" panose="020F0502020204030204" pitchFamily="34" charset="0"/>
              </a:rPr>
              <a:t>Fill out the outer rim of this identity wheel and write down your answers to the four questions in the centre of the wheel in your notes.</a:t>
            </a:r>
          </a:p>
          <a:p>
            <a:pPr algn="l">
              <a:buFont typeface="+mj-lt"/>
              <a:buAutoNum type="arabicPeriod"/>
            </a:pPr>
            <a:endParaRPr lang="en-US" b="0" i="0" dirty="0">
              <a:solidFill>
                <a:srgbClr val="252327"/>
              </a:solidFill>
              <a:effectLst/>
              <a:latin typeface="Calibri" panose="020F0502020204030204" pitchFamily="34" charset="0"/>
            </a:endParaRPr>
          </a:p>
          <a:p>
            <a:pPr algn="l">
              <a:buFont typeface="+mj-lt"/>
              <a:buAutoNum type="arabicPeriod"/>
            </a:pPr>
            <a:r>
              <a:rPr lang="en-US" b="1" i="0" dirty="0">
                <a:solidFill>
                  <a:srgbClr val="252327"/>
                </a:solidFill>
                <a:effectLst/>
                <a:latin typeface="Calibri" panose="020F0502020204030204" pitchFamily="34" charset="0"/>
              </a:rPr>
              <a:t>Self-reflection</a:t>
            </a:r>
            <a:r>
              <a:rPr lang="en-US" b="0" i="0" dirty="0">
                <a:solidFill>
                  <a:srgbClr val="252327"/>
                </a:solidFill>
                <a:effectLst/>
                <a:latin typeface="Calibri" panose="020F0502020204030204" pitchFamily="34" charset="0"/>
              </a:rPr>
              <a:t>: Some identities are subject to prejudice and discrimination.</a:t>
            </a:r>
          </a:p>
          <a:p>
            <a:pPr algn="l">
              <a:buFont typeface="+mj-lt"/>
              <a:buNone/>
            </a:pPr>
            <a:r>
              <a:rPr lang="en-US" b="0" i="0" dirty="0">
                <a:solidFill>
                  <a:srgbClr val="252327"/>
                </a:solidFill>
                <a:effectLst/>
                <a:latin typeface="Calibri" panose="020F0502020204030204" pitchFamily="34" charset="0"/>
              </a:rPr>
              <a:t> The status, social dominance, or level of acceptance of different identities depend on the society they exist in. </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76</a:t>
            </a:fld>
            <a:endParaRPr lang="en-CA"/>
          </a:p>
        </p:txBody>
      </p:sp>
    </p:spTree>
    <p:extLst>
      <p:ext uri="{BB962C8B-B14F-4D97-AF65-F5344CB8AC3E}">
        <p14:creationId xmlns:p14="http://schemas.microsoft.com/office/powerpoint/2010/main" val="39403036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52327"/>
                </a:solidFill>
                <a:effectLst/>
                <a:latin typeface="Calibri" panose="020F0502020204030204" pitchFamily="34" charset="0"/>
              </a:rPr>
              <a:t>Consider these questions, and write your answers in your notes:</a:t>
            </a:r>
          </a:p>
          <a:p>
            <a:pPr marL="742950" lvl="1" indent="-285750" algn="l">
              <a:buFont typeface="+mj-lt"/>
              <a:buAutoNum type="arabicPeriod"/>
            </a:pPr>
            <a:r>
              <a:rPr lang="en-US" b="0" i="0" dirty="0">
                <a:solidFill>
                  <a:srgbClr val="252327"/>
                </a:solidFill>
                <a:effectLst/>
                <a:latin typeface="Calibri" panose="020F0502020204030204" pitchFamily="34" charset="0"/>
              </a:rPr>
              <a:t>Have you ever been discriminated against, or treated differently or less equally than someone else?</a:t>
            </a:r>
          </a:p>
          <a:p>
            <a:pPr marL="742950" lvl="1" indent="-285750" algn="l">
              <a:buFont typeface="+mj-lt"/>
              <a:buAutoNum type="arabicPeriod"/>
            </a:pPr>
            <a:r>
              <a:rPr lang="en-US" b="0" i="0" dirty="0">
                <a:solidFill>
                  <a:srgbClr val="252327"/>
                </a:solidFill>
                <a:effectLst/>
                <a:latin typeface="Calibri" panose="020F0502020204030204" pitchFamily="34" charset="0"/>
              </a:rPr>
              <a:t>Why do you think you were treated differently?</a:t>
            </a:r>
          </a:p>
          <a:p>
            <a:pPr marL="742950" lvl="1" indent="-285750" algn="l">
              <a:buFont typeface="+mj-lt"/>
              <a:buAutoNum type="arabicPeriod"/>
            </a:pPr>
            <a:r>
              <a:rPr lang="en-US" b="0" i="0" dirty="0">
                <a:solidFill>
                  <a:srgbClr val="252327"/>
                </a:solidFill>
                <a:effectLst/>
                <a:latin typeface="Calibri" panose="020F0502020204030204" pitchFamily="34" charset="0"/>
              </a:rPr>
              <a:t>What parts of your identity do you think were being judged when you were treated differently?</a:t>
            </a:r>
          </a:p>
        </p:txBody>
      </p:sp>
      <p:sp>
        <p:nvSpPr>
          <p:cNvPr id="4" name="Slide Number Placeholder 3"/>
          <p:cNvSpPr>
            <a:spLocks noGrp="1"/>
          </p:cNvSpPr>
          <p:nvPr>
            <p:ph type="sldNum" sz="quarter" idx="5"/>
          </p:nvPr>
        </p:nvSpPr>
        <p:spPr/>
        <p:txBody>
          <a:bodyPr/>
          <a:lstStyle/>
          <a:p>
            <a:fld id="{C18A9418-D4C5-4ED9-8A24-7145815518C2}" type="slidenum">
              <a:rPr lang="en-CA" smtClean="0"/>
              <a:t>77</a:t>
            </a:fld>
            <a:endParaRPr lang="en-CA"/>
          </a:p>
        </p:txBody>
      </p:sp>
    </p:spTree>
    <p:extLst>
      <p:ext uri="{BB962C8B-B14F-4D97-AF65-F5344CB8AC3E}">
        <p14:creationId xmlns:p14="http://schemas.microsoft.com/office/powerpoint/2010/main" val="2207872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Our identities are shaped by social, political, and cultural factors. </a:t>
            </a:r>
          </a:p>
          <a:p>
            <a:pPr marL="171450" indent="-171450">
              <a:buFont typeface="Arial" panose="020B0604020202020204" pitchFamily="34" charset="0"/>
              <a:buChar char="•"/>
            </a:pPr>
            <a:r>
              <a:rPr lang="en-CA" dirty="0"/>
              <a:t>But we also have a certain amount of control over our identities. </a:t>
            </a:r>
          </a:p>
          <a:p>
            <a:pPr marL="171450" indent="-171450">
              <a:buFont typeface="Arial" panose="020B0604020202020204" pitchFamily="34" charset="0"/>
              <a:buChar char="•"/>
            </a:pPr>
            <a:r>
              <a:rPr lang="en-CA" dirty="0"/>
              <a:t>The pictures we post on Facebook, for example, reflect the kind of image we want to present to the world. </a:t>
            </a:r>
          </a:p>
          <a:p>
            <a:pPr marL="171450" indent="-171450">
              <a:buFont typeface="Arial" panose="020B0604020202020204" pitchFamily="34" charset="0"/>
              <a:buChar char="•"/>
            </a:pPr>
            <a:r>
              <a:rPr lang="en-CA" dirty="0"/>
              <a:t>One way we might define ourselves is as global citizens.  </a:t>
            </a:r>
          </a:p>
          <a:p>
            <a:pPr marL="171450" indent="-171450">
              <a:buFont typeface="Arial" panose="020B0604020202020204" pitchFamily="34" charset="0"/>
              <a:buChar char="•"/>
            </a:pPr>
            <a:r>
              <a:rPr lang="en-CA" dirty="0"/>
              <a:t>We might think of ourselves as citizens of the world whose assumptions, attitudes, and actions affect the lives of people all over the world.</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78</a:t>
            </a:fld>
            <a:endParaRPr lang="en-CA"/>
          </a:p>
        </p:txBody>
      </p:sp>
    </p:spTree>
    <p:extLst>
      <p:ext uri="{BB962C8B-B14F-4D97-AF65-F5344CB8AC3E}">
        <p14:creationId xmlns:p14="http://schemas.microsoft.com/office/powerpoint/2010/main" val="1543105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p:txBody>
      </p:sp>
      <p:sp>
        <p:nvSpPr>
          <p:cNvPr id="4" name="Slide Number Placeholder 3"/>
          <p:cNvSpPr>
            <a:spLocks noGrp="1"/>
          </p:cNvSpPr>
          <p:nvPr>
            <p:ph type="sldNum" sz="quarter" idx="5"/>
          </p:nvPr>
        </p:nvSpPr>
        <p:spPr/>
        <p:txBody>
          <a:bodyPr/>
          <a:lstStyle/>
          <a:p>
            <a:fld id="{C18A9418-D4C5-4ED9-8A24-7145815518C2}" type="slidenum">
              <a:rPr lang="en-CA" smtClean="0"/>
              <a:t>79</a:t>
            </a:fld>
            <a:endParaRPr lang="en-CA"/>
          </a:p>
        </p:txBody>
      </p:sp>
    </p:spTree>
    <p:extLst>
      <p:ext uri="{BB962C8B-B14F-4D97-AF65-F5344CB8AC3E}">
        <p14:creationId xmlns:p14="http://schemas.microsoft.com/office/powerpoint/2010/main" val="2076217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According to essentialist conceptions, identity is innate; it is something with which we are born.</a:t>
            </a:r>
          </a:p>
          <a:p>
            <a:pPr marL="171450" indent="-171450">
              <a:buFont typeface="Arial" panose="020B0604020202020204" pitchFamily="34" charset="0"/>
              <a:buChar char="•"/>
            </a:pPr>
            <a:r>
              <a:rPr lang="en-CA" dirty="0"/>
              <a:t>Essentialism is the idea that we have some kind of unchanging fundamental self.</a:t>
            </a:r>
          </a:p>
          <a:p>
            <a:pPr marL="171450" indent="-171450">
              <a:buFont typeface="Arial" panose="020B0604020202020204" pitchFamily="34" charset="0"/>
              <a:buChar char="•"/>
            </a:pPr>
            <a:r>
              <a:rPr lang="en-CA" dirty="0"/>
              <a:t>We are all indeed biologically unique. We have our own fingerprints And from the time we are babies naturally more expressive, aggressive, or sociable than others – traits that can last throughout our lives.</a:t>
            </a:r>
          </a:p>
          <a:p>
            <a:pPr marL="171450" indent="-171450">
              <a:buFont typeface="Arial" panose="020B0604020202020204" pitchFamily="34" charset="0"/>
              <a:buChar char="•"/>
            </a:pPr>
            <a:r>
              <a:rPr lang="en-CA" dirty="0"/>
              <a:t>Additionally, many of us naturally have distinctive talents or gifts that are nurtured over time.</a:t>
            </a:r>
          </a:p>
          <a:p>
            <a:pPr marL="171450" indent="-171450">
              <a:buFont typeface="Arial" panose="020B0604020202020204" pitchFamily="34" charset="0"/>
              <a:buChar char="•"/>
            </a:pPr>
            <a:r>
              <a:rPr lang="en-CA" dirty="0"/>
              <a:t>But social scientists draw attention to the fact that our uniqueness does not constitute the whole, of even the major part, of our identity.</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222515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Identities are socially constructed, influenced by various external societal factors</a:t>
            </a:r>
          </a:p>
          <a:p>
            <a:r>
              <a:rPr lang="en-CA" dirty="0"/>
              <a:t>Social constructionism reveals how our identities are the product of the interplay between individual, cultural, and social structures.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170021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a:xfrm>
            <a:off x="390701" y="1565559"/>
            <a:ext cx="10515600" cy="4351338"/>
          </a:xfr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2023-09-21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5" pos="234" userDrawn="1">
          <p15:clr>
            <a:srgbClr val="F26B43"/>
          </p15:clr>
        </p15:guide>
        <p15:guide id="7" pos="7446"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www.freepik.com/photos/hand-pal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vectors/head-brai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freepik.com/free-vector/modern-mental-health-concept-with-flat-design_271968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rawpixel.com/" TargetMode="Externa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freepik.com/free-vector/hand-drawn-flat-design-business-planning-concept_20938509.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pexels.com/photo/a-marathoner-near-the-finish-line-1175704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pexels.com/photo/cheerful-teenagers-with-smartphone-looking-at-screen-53256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unsplash.com/s/photos/group-puzzle?utm_source=unsplash&amp;utm_medium=referral&amp;utm_content=creditCopyText" TargetMode="External"/><Relationship Id="rId4" Type="http://schemas.openxmlformats.org/officeDocument/2006/relationships/hyperlink" Target="https://unsplash.com/@alexisrbrown?utm_source=unsplash&amp;utm_medium=referral&amp;utm_content=creditCopyTex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pexels.com/photo/sad-asian-female-touched-with-hands-of-people-580664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pexels.com/photo/irritated-black-woman-gesturing-and-talking-emotionally-57002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dailymotion.com/video/x4bn77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pexels.com/photo/aroma-beverage-breakfast-brown-414628/?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freepik.com/free-vector/happy-pupils-studying-classroom-isolated-flat-illustration-cartoon-children-characters-sitting-tables-school-lesson_11235555.htm"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pexels.com/photo/woman-and-children-taking-photo-109614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youtu.be/ikGVWEvUzNM"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ideo" Target="https://www.youtube.com/embed/ikGVWEvUzNM?feature=oembed" TargetMode="External"/><Relationship Id="rId6" Type="http://schemas.openxmlformats.org/officeDocument/2006/relationships/image" Target="../media/image31.jpeg"/><Relationship Id="rId5" Type="http://schemas.openxmlformats.org/officeDocument/2006/relationships/hyperlink" Target="https://youtu.be/ikGVWEvUzNM" TargetMode="Externa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youtu.be/ikGVWEvUzN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youtu.be/hc45-ptHMx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youtu.be/ikGVWEvUzNM" TargetMode="Externa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ideo" Target="https://www.youtube.com/embed/hc45-ptHMxo?feature=oembed" TargetMode="External"/><Relationship Id="rId6" Type="http://schemas.openxmlformats.org/officeDocument/2006/relationships/image" Target="../media/image35.jpeg"/><Relationship Id="rId5" Type="http://schemas.openxmlformats.org/officeDocument/2006/relationships/hyperlink" Target="https://youtu.be/hc45-ptHMxo" TargetMode="Externa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freepik.com/" TargetMode="External"/><Relationship Id="rId5" Type="http://schemas.openxmlformats.org/officeDocument/2006/relationships/hyperlink" Target="https://www.freepik.com/premium-photo/man-hand-writing-checklist-with-black-pen-stone-desk_9145829.htm"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pexels.com/photo/fashion-vacation-love-people-5488132/"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ideo" Target="https://www.youtube.com/embed/byaMd_PNyIY?feature=oembed" TargetMode="External"/><Relationship Id="rId5" Type="http://schemas.openxmlformats.org/officeDocument/2006/relationships/image" Target="../media/image36.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commons.wikimedia.org/wiki/Category:CC-BY-3.0" TargetMode="External"/><Relationship Id="rId4" Type="http://schemas.openxmlformats.org/officeDocument/2006/relationships/hyperlink" Target="https://cs.wikipedia.org/wiki/Looking_glass_sel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pexels.com/photo/collage-photo-of-woman-381274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pexels.com/photo/aroma-beverage-breakfast-brown-414628/?utm_content=attributionCopyText&amp;utm_medium=referral&amp;utm_source=pexels" TargetMode="External"/><Relationship Id="rId4" Type="http://schemas.openxmlformats.org/officeDocument/2006/relationships/hyperlink" Target="https://www.pexels.com/@pixabay?utm_content=attributionCopyText&amp;utm_medium=referral&amp;utm_source=pexels" TargetMode="External"/></Relationships>
</file>

<file path=ppt/slides/_rels/slide3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1.png"/><Relationship Id="rId10" Type="http://schemas.openxmlformats.org/officeDocument/2006/relationships/hyperlink" Target="https://creativecommons.org/licenses/by-nc-sa/4.0/" TargetMode="External"/><Relationship Id="rId4" Type="http://schemas.microsoft.com/office/2007/relationships/hdphoto" Target="../media/hdphoto4.wdp"/><Relationship Id="rId9" Type="http://schemas.openxmlformats.org/officeDocument/2006/relationships/hyperlink" Target="http://www.hiprofile.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creativecommons.org/licenses/by-nc-sa/4.0/" TargetMode="External"/><Relationship Id="rId5" Type="http://schemas.openxmlformats.org/officeDocument/2006/relationships/hyperlink" Target="http://www.hiprofile.com/"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genderbread.org/resource/genderbread-person-v4-0-post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genderbread.org/resource/genderbread-person-v4-0-poste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genderbread.org/resource/genderbread-person-v4-0-poster"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genderbread.org/resource/genderbread-person-v4-0-post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genderbread.org/resource/genderbread-person-v4-0-poste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genderbread.org/resource/genderbread-person-v4-0-poste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women-s-black-long-sleeves-one-piece-bathing-suit-219595/" TargetMode="External"/><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2388343" TargetMode="External"/><Relationship Id="rId5" Type="http://schemas.openxmlformats.org/officeDocument/2006/relationships/hyperlink" Target="https://pixabay.com/users/passionart-5595793/?utm_source=link-attribution&amp;utm_medium=referral&amp;utm_campaign=image&amp;utm_content=2388343" TargetMode="Externa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freepik.com/free-vector/flat-design-male-female-symbols_22206478.ht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freepik.com/free-photo/confident-barista-black-apron-standing-against-yellow-background-waiter-smiling-looking-happy_13084451.htm" TargetMode="External"/><Relationship Id="rId5" Type="http://schemas.openxmlformats.org/officeDocument/2006/relationships/image" Target="../media/image55.jpeg"/><Relationship Id="rId4" Type="http://schemas.openxmlformats.org/officeDocument/2006/relationships/hyperlink" Target="https://www.freepik.com/free-photo/confident-asian-female-architect-construction-engineer-safety-helmet-protective-glasses-ready-enter-building-area-inspection-smiling-satisfied-with-results-work-white-background_26235919.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pexels.com/photo/woman-in-black-suit-and-man-in-white-veil-1004032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joshrh19?utm_source=unsplash&amp;utm_medium=referral&amp;utm_content=creditCopyText"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L3e8MvTntkE?feature=oembed" TargetMode="Externa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www.freepik.com/photos/hand-palm" TargetMode="External"/><Relationship Id="rId5" Type="http://schemas.microsoft.com/office/2007/relationships/hdphoto" Target="../media/hdphoto2.wdp"/><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freepik.com/free-photo/people-stacking-hands-together-park_3469641.ht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unsplash.com/s/photos/coffee-break?utm_source=unsplash&amp;utm_medium=referral&amp;utm_content=creditCopyText" TargetMode="External"/><Relationship Id="rId4" Type="http://schemas.openxmlformats.org/officeDocument/2006/relationships/hyperlink" Target="https://unsplash.com/@nate_dumlao?utm_source=unsplash&amp;utm_medium=referral&amp;utm_content=creditCopyTex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498253" TargetMode="External"/><Relationship Id="rId4" Type="http://schemas.openxmlformats.org/officeDocument/2006/relationships/hyperlink" Target="https://pixabay.com/users/ryanmcguire-123690/?utm_source=link-attribution&amp;utm_medium=referral&amp;utm_campaign=image&amp;utm_content=49825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lickr.com/photos/boellstiftung/46951501615/in/album-72157705191254982/"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www.mbadarne.com/" TargetMode="External"/><Relationship Id="rId5" Type="http://schemas.openxmlformats.org/officeDocument/2006/relationships/hyperlink" Target="https://www.flickr.com/photos/boellstiftung/47078273354/in/photostream/" TargetMode="External"/><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video" Target="https://www.youtube.com/embed/w6dnj2IyYjE?feature=oembed" TargetMode="External"/><Relationship Id="rId5" Type="http://schemas.openxmlformats.org/officeDocument/2006/relationships/image" Target="../media/image64.jpeg"/><Relationship Id="rId4" Type="http://schemas.openxmlformats.org/officeDocument/2006/relationships/image" Target="../media/image63.jpeg"/></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www.pexels.com/photo/overweight-asian-woman-with-long-hair-in-underwear-5311837/?utm_content=attributionCopyText&amp;utm_medium=referral&amp;utm_source=pexels" TargetMode="External"/><Relationship Id="rId4" Type="http://schemas.openxmlformats.org/officeDocument/2006/relationships/hyperlink" Target="https://www.pexels.com/@roberto-hund?utm_content=attributionCopyText&amp;utm_medium=referral&amp;utm_source=pexel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www.freepik.com/lookstudio" TargetMode="External"/><Relationship Id="rId4" Type="http://schemas.openxmlformats.org/officeDocument/2006/relationships/hyperlink" Target="https://www.freepik.com/free-photo/overhead-portrait-international-students-waiting-test-college-group-university-mates-sitting-floor-with-books-laptops-doing-homework_10484521.ht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www.freepik.com/free-vector/racism-concept-with-hands-pointing-person_8702850.ht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unsplash.com/s/photos/society?utm_source=unsplash&amp;utm_medium=referral&amp;utm_content=creditCopyText" TargetMode="External"/><Relationship Id="rId4" Type="http://schemas.openxmlformats.org/officeDocument/2006/relationships/hyperlink" Target="https://unsplash.com/@yasinyusuf?utm_source=unsplash&amp;utm_medium=referral&amp;utm_content=creditCopyText"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ideo" Target="https://www.youtube.com/embed/UHwVyplU3Pg?feature=oembed" TargetMode="External"/><Relationship Id="rId6" Type="http://schemas.openxmlformats.org/officeDocument/2006/relationships/image" Target="../media/image8.jpeg"/><Relationship Id="rId5" Type="http://schemas.openxmlformats.org/officeDocument/2006/relationships/hyperlink" Target="https://youtu.be/UHwVyplU3Pg" TargetMode="Externa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pixabay.com/?utm_source=link-attribution&amp;utm_medium=referral&amp;utm_campaign=image&amp;utm_content=4647386" TargetMode="External"/><Relationship Id="rId5" Type="http://schemas.openxmlformats.org/officeDocument/2006/relationships/hyperlink" Target="https://pixabay.com/users/8268513-8268513/?utm_source=link-attribution&amp;utm_medium=referral&amp;utm_campaign=image&amp;utm_content=4647386" TargetMode="External"/><Relationship Id="rId4" Type="http://schemas.openxmlformats.org/officeDocument/2006/relationships/hyperlink" Target="https://pixabay.com/photos/hong-kong-people-pride-parade-gay-4647386/"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s://unsplash.com/s/photos/multicultural?utm_source=unsplash&amp;utm_medium=referral&amp;utm_content=creditCopyText" TargetMode="External"/><Relationship Id="rId4" Type="http://schemas.openxmlformats.org/officeDocument/2006/relationships/hyperlink" Target="https://unsplash.com/@naassomz1?utm_source=unsplash&amp;utm_medium=referral&amp;utm_content=creditCopyTex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unsplash.com/@jmuniz?utm_source=unsplash&amp;utm_medium=referral&amp;utm_content=creditCopyText"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ideo" Target="https://www.youtube.com/embed/QRZPw-9sJtQ?feature=oembed" TargetMode="External"/><Relationship Id="rId5" Type="http://schemas.openxmlformats.org/officeDocument/2006/relationships/image" Target="../media/image74.jpeg"/><Relationship Id="rId4" Type="http://schemas.openxmlformats.org/officeDocument/2006/relationships/image" Target="../media/image73.jpeg"/></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pexels.com/photo/a-man-and-a-woman-in-a-nonviolent-protest-studio-shoot-837749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www.pexels.com/@angela-roma/" TargetMode="External"/><Relationship Id="rId4" Type="http://schemas.openxmlformats.org/officeDocument/2006/relationships/hyperlink" Target="https://www.pexels.com/photo/crop-woman-showing-paper-cup-7319225/"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freepik.com/free-photo/beautiful-young-woman-wearing-native-american-costume_23668411.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pixabay.com/?utm_source=link-attribution&amp;utm_medium=referral&amp;utm_campaign=image&amp;utm_content=4590899" TargetMode="External"/><Relationship Id="rId4" Type="http://schemas.openxmlformats.org/officeDocument/2006/relationships/hyperlink" Target="https://pixabay.com/users/mvandepi-8123383/?utm_source=link-attribution&amp;utm_medium=referral&amp;utm_campaign=image&amp;utm_content=4590899"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pxhere.com/en/photo/1296029"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ideo" Target="https://www.youtube.com/embed/Bfm_7kXktZU?feature=oembed" TargetMode="External"/><Relationship Id="rId5" Type="http://schemas.openxmlformats.org/officeDocument/2006/relationships/image" Target="../media/image81.png"/><Relationship Id="rId4" Type="http://schemas.openxmlformats.org/officeDocument/2006/relationships/image" Target="../media/image80.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video" Target="https://www.youtube.com/embed/X-zwP6q1GkM?feature=oembed" TargetMode="External"/><Relationship Id="rId4" Type="http://schemas.openxmlformats.org/officeDocument/2006/relationships/image" Target="../media/image8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video" Target="https://www.youtube.com/embed/YvulIRnPE3Y?feature=oembed" TargetMode="External"/><Relationship Id="rId4" Type="http://schemas.openxmlformats.org/officeDocument/2006/relationships/image" Target="../media/image83.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ideo" Target="https://www.youtube.com/embed/RYMEoFOZavs?feature=oembed" TargetMode="External"/><Relationship Id="rId4" Type="http://schemas.openxmlformats.org/officeDocument/2006/relationships/image" Target="../media/image84.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video" Target="https://www.youtube.com/embed/IUHnKUaDYjs?feature=oembed" TargetMode="External"/><Relationship Id="rId4" Type="http://schemas.openxmlformats.org/officeDocument/2006/relationships/image" Target="../media/image85.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ideo" Target="https://www.youtube.com/embed/kXWpDXZADCs?feature=oembed" TargetMode="External"/><Relationship Id="rId4" Type="http://schemas.openxmlformats.org/officeDocument/2006/relationships/image" Target="../media/image86.jpeg"/></Relationships>
</file>

<file path=ppt/slides/_rels/slide75.xml.rels><?xml version="1.0" encoding="UTF-8" standalone="yes"?>
<Relationships xmlns="http://schemas.openxmlformats.org/package/2006/relationships"><Relationship Id="rId3" Type="http://schemas.openxmlformats.org/officeDocument/2006/relationships/hyperlink" Target="https://www.survivalinternational.org/uncontactedtribe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s://unsplash.com/s/photos/multicultural?utm_source=unsplash&amp;utm_medium=referral&amp;utm_content=creditCopyText" TargetMode="External"/><Relationship Id="rId4" Type="http://schemas.openxmlformats.org/officeDocument/2006/relationships/hyperlink" Target="https://unsplash.com/@naassomz1?utm_source=unsplash&amp;utm_medium=referral&amp;utm_content=creditCopyText"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www.pexels.com/photo/close-up-of-scrabble-tiles-forming-the-words-the-end-2889685/"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hyperlink" Target="https://www.freepik.com/vectors/question-marks" TargetMode="External"/><Relationship Id="rId5" Type="http://schemas.openxmlformats.org/officeDocument/2006/relationships/hyperlink" Target="https://www.freepik.com/free-vector/white-question-mark-background-minimal-style_8162788.htm" TargetMode="Externa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rawpixel.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prints in red color Free Photo">
            <a:extLst>
              <a:ext uri="{FF2B5EF4-FFF2-40B4-BE49-F238E27FC236}">
                <a16:creationId xmlns:a16="http://schemas.microsoft.com/office/drawing/2014/main" id="{ADEAF8E8-6355-45C5-B01F-CD6470661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06" y="225424"/>
            <a:ext cx="10331116" cy="65886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76AEAC-6713-46E8-8478-96065161B1ED}"/>
              </a:ext>
            </a:extLst>
          </p:cNvPr>
          <p:cNvSpPr/>
          <p:nvPr/>
        </p:nvSpPr>
        <p:spPr>
          <a:xfrm>
            <a:off x="-16669" y="-33226"/>
            <a:ext cx="12208669" cy="692445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371475" y="4834393"/>
            <a:ext cx="11449049" cy="133145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a:t>
            </a:r>
          </a:p>
          <a:p>
            <a:r>
              <a:rPr lang="en-CA" dirty="0">
                <a:ln w="12700">
                  <a:noFill/>
                </a:ln>
                <a:solidFill>
                  <a:schemeClr val="bg1"/>
                </a:solidFill>
              </a:rPr>
              <a:t>WEEK 3</a:t>
            </a:r>
          </a:p>
        </p:txBody>
      </p:sp>
      <p:sp>
        <p:nvSpPr>
          <p:cNvPr id="2" name="Title 1"/>
          <p:cNvSpPr>
            <a:spLocks noGrp="1"/>
          </p:cNvSpPr>
          <p:nvPr>
            <p:ph type="ctrTitle"/>
          </p:nvPr>
        </p:nvSpPr>
        <p:spPr>
          <a:xfrm>
            <a:off x="371475" y="3484913"/>
            <a:ext cx="11449050" cy="1208314"/>
          </a:xfrm>
          <a:ln w="19050">
            <a:noFill/>
          </a:ln>
        </p:spPr>
        <p:txBody>
          <a:bodyPr>
            <a:noAutofit/>
          </a:bodyPr>
          <a:lstStyle/>
          <a:p>
            <a:r>
              <a:rPr lang="en-CA" sz="8000" dirty="0">
                <a:ln w="19050">
                  <a:solidFill>
                    <a:schemeClr val="bg1"/>
                  </a:solidFill>
                </a:ln>
                <a:solidFill>
                  <a:schemeClr val="bg1"/>
                </a:solidFill>
              </a:rPr>
              <a:t>SOCIOLOGY OF IDENTITY</a:t>
            </a:r>
          </a:p>
        </p:txBody>
      </p:sp>
      <p:sp>
        <p:nvSpPr>
          <p:cNvPr id="7" name="TextBox 6">
            <a:hlinkClick r:id="rId4" action="ppaction://hlinkfile"/>
            <a:extLst>
              <a:ext uri="{FF2B5EF4-FFF2-40B4-BE49-F238E27FC236}">
                <a16:creationId xmlns:a16="http://schemas.microsoft.com/office/drawing/2014/main" id="{AA12D12B-DE2F-4709-A915-3442E3F0B864}"/>
              </a:ext>
            </a:extLst>
          </p:cNvPr>
          <p:cNvSpPr txBox="1"/>
          <p:nvPr/>
        </p:nvSpPr>
        <p:spPr>
          <a:xfrm>
            <a:off x="371475" y="6444709"/>
            <a:ext cx="11449049" cy="338554"/>
          </a:xfrm>
          <a:prstGeom prst="rect">
            <a:avLst/>
          </a:prstGeom>
          <a:noFill/>
        </p:spPr>
        <p:txBody>
          <a:bodyPr wrap="square">
            <a:spAutoFit/>
          </a:bodyPr>
          <a:lstStyle/>
          <a:p>
            <a:pPr algn="ctr"/>
            <a:r>
              <a:rPr lang="en-CA" sz="1600" b="1" dirty="0">
                <a:solidFill>
                  <a:schemeClr val="bg1"/>
                </a:solidFill>
              </a:rPr>
              <a:t>Hand palm by kstudio - freepik.com</a:t>
            </a:r>
          </a:p>
        </p:txBody>
      </p:sp>
    </p:spTree>
    <p:extLst>
      <p:ext uri="{BB962C8B-B14F-4D97-AF65-F5344CB8AC3E}">
        <p14:creationId xmlns:p14="http://schemas.microsoft.com/office/powerpoint/2010/main" val="86710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239996"/>
            <a:ext cx="6095999" cy="1325563"/>
          </a:xfrm>
        </p:spPr>
        <p:txBody>
          <a:bodyPr>
            <a:normAutofit fontScale="90000"/>
          </a:bodyPr>
          <a:lstStyle/>
          <a:p>
            <a:r>
              <a:rPr lang="en-CA" dirty="0"/>
              <a:t>IMPORTANT NOTE</a:t>
            </a:r>
          </a:p>
        </p:txBody>
      </p:sp>
      <p:sp>
        <p:nvSpPr>
          <p:cNvPr id="3" name="Content Placeholder 2"/>
          <p:cNvSpPr>
            <a:spLocks noGrp="1"/>
          </p:cNvSpPr>
          <p:nvPr>
            <p:ph idx="1"/>
          </p:nvPr>
        </p:nvSpPr>
        <p:spPr>
          <a:xfrm>
            <a:off x="6115226" y="1537441"/>
            <a:ext cx="5705299" cy="5043488"/>
          </a:xfrm>
        </p:spPr>
        <p:txBody>
          <a:bodyPr>
            <a:normAutofit/>
          </a:bodyPr>
          <a:lstStyle/>
          <a:p>
            <a:r>
              <a:rPr lang="en-CA" dirty="0"/>
              <a:t>These two frameworks</a:t>
            </a:r>
          </a:p>
          <a:p>
            <a:pPr lvl="1"/>
            <a:r>
              <a:rPr lang="en-CA" sz="2400" b="1" i="1" dirty="0"/>
              <a:t>essentialism</a:t>
            </a:r>
            <a:r>
              <a:rPr lang="en-CA" sz="2400" dirty="0"/>
              <a:t> </a:t>
            </a:r>
          </a:p>
          <a:p>
            <a:pPr lvl="1"/>
            <a:r>
              <a:rPr lang="en-CA" sz="2400" b="1" i="1" dirty="0"/>
              <a:t>social constructionism </a:t>
            </a:r>
          </a:p>
          <a:p>
            <a:pPr marL="457200" lvl="1" indent="0">
              <a:buNone/>
              <a:tabLst>
                <a:tab pos="457200" algn="l"/>
                <a:tab pos="723900" algn="l"/>
              </a:tabLst>
            </a:pPr>
            <a:r>
              <a:rPr lang="en-CA" sz="2400" dirty="0"/>
              <a:t>--  DO NOT contradict each other. </a:t>
            </a:r>
          </a:p>
          <a:p>
            <a:pPr marL="0" indent="0" defTabSz="800100">
              <a:buNone/>
              <a:tabLst>
                <a:tab pos="457200" algn="l"/>
                <a:tab pos="723900" algn="l"/>
              </a:tabLst>
            </a:pPr>
            <a:r>
              <a:rPr lang="en-CA" dirty="0"/>
              <a:t>       --  Rather, they co-exist in 					complementary ways.</a:t>
            </a:r>
          </a:p>
          <a:p>
            <a:r>
              <a:rPr lang="en-CA" dirty="0"/>
              <a:t>Each one of us is </a:t>
            </a:r>
            <a:r>
              <a:rPr lang="en-CA" b="1" dirty="0">
                <a:solidFill>
                  <a:srgbClr val="C00000"/>
                </a:solidFill>
              </a:rPr>
              <a:t>unique</a:t>
            </a:r>
            <a:r>
              <a:rPr lang="en-CA" dirty="0"/>
              <a:t>.  We are individuals, with our own histories, experiences, personalities, fingerprints, and so on. </a:t>
            </a:r>
          </a:p>
          <a:p>
            <a:r>
              <a:rPr lang="en-CA" dirty="0"/>
              <a:t>However, we are also shaped by society and social expectations.</a:t>
            </a:r>
          </a:p>
          <a:p>
            <a:endParaRPr lang="en-CA" dirty="0"/>
          </a:p>
        </p:txBody>
      </p:sp>
      <p:grpSp>
        <p:nvGrpSpPr>
          <p:cNvPr id="11" name="Group 10">
            <a:extLst>
              <a:ext uri="{FF2B5EF4-FFF2-40B4-BE49-F238E27FC236}">
                <a16:creationId xmlns:a16="http://schemas.microsoft.com/office/drawing/2014/main" id="{04718A98-66BD-474E-9ADE-695C94C0599A}"/>
              </a:ext>
            </a:extLst>
          </p:cNvPr>
          <p:cNvGrpSpPr/>
          <p:nvPr/>
        </p:nvGrpSpPr>
        <p:grpSpPr>
          <a:xfrm>
            <a:off x="371475" y="608297"/>
            <a:ext cx="5767072" cy="6010738"/>
            <a:chOff x="371475" y="608297"/>
            <a:chExt cx="5767072" cy="6010738"/>
          </a:xfrm>
        </p:grpSpPr>
        <p:sp>
          <p:nvSpPr>
            <p:cNvPr id="8" name="TextBox 7">
              <a:hlinkClick r:id="rId3"/>
              <a:extLst>
                <a:ext uri="{FF2B5EF4-FFF2-40B4-BE49-F238E27FC236}">
                  <a16:creationId xmlns:a16="http://schemas.microsoft.com/office/drawing/2014/main" id="{A965CDC0-EB5F-4A2A-994D-5671F916855E}"/>
                </a:ext>
              </a:extLst>
            </p:cNvPr>
            <p:cNvSpPr txBox="1"/>
            <p:nvPr/>
          </p:nvSpPr>
          <p:spPr>
            <a:xfrm>
              <a:off x="1151862" y="6249703"/>
              <a:ext cx="4271038" cy="369332"/>
            </a:xfrm>
            <a:prstGeom prst="rect">
              <a:avLst/>
            </a:prstGeom>
            <a:noFill/>
          </p:spPr>
          <p:txBody>
            <a:bodyPr wrap="square">
              <a:spAutoFit/>
            </a:bodyPr>
            <a:lstStyle/>
            <a:p>
              <a:r>
                <a:rPr lang="en-CA" b="1" dirty="0"/>
                <a:t>Head brain vector by </a:t>
              </a:r>
              <a:r>
                <a:rPr lang="en-CA" b="1" dirty="0" err="1">
                  <a:hlinkClick r:id="rId4">
                    <a:extLst>
                      <a:ext uri="{A12FA001-AC4F-418D-AE19-62706E023703}">
                        <ahyp:hlinkClr xmlns:ahyp="http://schemas.microsoft.com/office/drawing/2018/hyperlinkcolor" val="tx"/>
                      </a:ext>
                    </a:extLst>
                  </a:hlinkClick>
                </a:rPr>
                <a:t>freepik</a:t>
              </a:r>
              <a:r>
                <a:rPr lang="en-CA" b="1" dirty="0"/>
                <a:t> -  freepik.com</a:t>
              </a:r>
            </a:p>
          </p:txBody>
        </p:sp>
        <p:pic>
          <p:nvPicPr>
            <p:cNvPr id="10" name="Picture 9" descr="A picture containing diagram&#10;&#10;Description automatically generated">
              <a:extLst>
                <a:ext uri="{FF2B5EF4-FFF2-40B4-BE49-F238E27FC236}">
                  <a16:creationId xmlns:a16="http://schemas.microsoft.com/office/drawing/2014/main" id="{2B78D08D-5A2A-4B0D-8219-AA4FD49F8B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475" y="608297"/>
              <a:ext cx="5767072" cy="5398804"/>
            </a:xfrm>
            <a:prstGeom prst="rect">
              <a:avLst/>
            </a:prstGeom>
          </p:spPr>
        </p:pic>
      </p:grpSp>
    </p:spTree>
    <p:extLst>
      <p:ext uri="{BB962C8B-B14F-4D97-AF65-F5344CB8AC3E}">
        <p14:creationId xmlns:p14="http://schemas.microsoft.com/office/powerpoint/2010/main" val="47976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190ABC6-F1EF-4081-B3F9-FA2DB60DD5BB}"/>
              </a:ext>
            </a:extLst>
          </p:cNvPr>
          <p:cNvGrpSpPr/>
          <p:nvPr/>
        </p:nvGrpSpPr>
        <p:grpSpPr>
          <a:xfrm>
            <a:off x="6813859" y="439515"/>
            <a:ext cx="4605036" cy="6410548"/>
            <a:chOff x="6813859" y="439515"/>
            <a:chExt cx="4605036" cy="6410548"/>
          </a:xfrm>
        </p:grpSpPr>
        <p:pic>
          <p:nvPicPr>
            <p:cNvPr id="6" name="Picture 5">
              <a:extLst>
                <a:ext uri="{FF2B5EF4-FFF2-40B4-BE49-F238E27FC236}">
                  <a16:creationId xmlns:a16="http://schemas.microsoft.com/office/drawing/2014/main" id="{271F64B8-B760-4B59-AB42-B25C4836EBD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ass/>
                      </a14:imgEffect>
                    </a14:imgLayer>
                  </a14:imgProps>
                </a:ext>
              </a:extLst>
            </a:blip>
            <a:srcRect l="39605" t="25278" r="38158" b="21929"/>
            <a:stretch/>
          </p:blipFill>
          <p:spPr>
            <a:xfrm flipH="1">
              <a:off x="6813859" y="439515"/>
              <a:ext cx="4605036" cy="5978969"/>
            </a:xfrm>
            <a:prstGeom prst="rect">
              <a:avLst/>
            </a:prstGeom>
          </p:spPr>
        </p:pic>
        <p:sp>
          <p:nvSpPr>
            <p:cNvPr id="11" name="TextBox 10">
              <a:extLst>
                <a:ext uri="{FF2B5EF4-FFF2-40B4-BE49-F238E27FC236}">
                  <a16:creationId xmlns:a16="http://schemas.microsoft.com/office/drawing/2014/main" id="{ED971320-BB10-46F7-9057-A35086424CCB}"/>
                </a:ext>
              </a:extLst>
            </p:cNvPr>
            <p:cNvSpPr txBox="1"/>
            <p:nvPr/>
          </p:nvSpPr>
          <p:spPr>
            <a:xfrm>
              <a:off x="6967988" y="6480731"/>
              <a:ext cx="4296778" cy="369332"/>
            </a:xfrm>
            <a:prstGeom prst="rect">
              <a:avLst/>
            </a:prstGeom>
            <a:noFill/>
          </p:spPr>
          <p:txBody>
            <a:bodyPr wrap="square">
              <a:spAutoFit/>
            </a:bodyPr>
            <a:lstStyle/>
            <a:p>
              <a:r>
                <a:rPr lang="en-CA" dirty="0">
                  <a:solidFill>
                    <a:schemeClr val="tx1">
                      <a:lumMod val="95000"/>
                      <a:lumOff val="5000"/>
                    </a:schemeClr>
                  </a:solidFill>
                </a:rPr>
                <a:t>Puzzle image by </a:t>
              </a:r>
              <a:r>
                <a:rPr lang="en-CA" dirty="0">
                  <a:solidFill>
                    <a:schemeClr val="tx1">
                      <a:lumMod val="95000"/>
                      <a:lumOff val="5000"/>
                    </a:schemeClr>
                  </a:solidFill>
                  <a:hlinkClick r:id="rId5">
                    <a:extLst>
                      <a:ext uri="{A12FA001-AC4F-418D-AE19-62706E023703}">
                        <ahyp:hlinkClr xmlns:ahyp="http://schemas.microsoft.com/office/drawing/2018/hyperlinkcolor" val="tx"/>
                      </a:ext>
                    </a:extLst>
                  </a:hlinkClick>
                </a:rPr>
                <a:t>rawpixel.com </a:t>
              </a:r>
              <a:r>
                <a:rPr lang="en-CA" dirty="0">
                  <a:solidFill>
                    <a:schemeClr val="tx1">
                      <a:lumMod val="95000"/>
                      <a:lumOff val="5000"/>
                    </a:schemeClr>
                  </a:solidFill>
                </a:rPr>
                <a:t>- freepik.com</a:t>
              </a:r>
            </a:p>
          </p:txBody>
        </p:sp>
      </p:grpSp>
      <p:sp>
        <p:nvSpPr>
          <p:cNvPr id="2" name="Title 1"/>
          <p:cNvSpPr>
            <a:spLocks noGrp="1"/>
          </p:cNvSpPr>
          <p:nvPr>
            <p:ph type="title"/>
          </p:nvPr>
        </p:nvSpPr>
        <p:spPr>
          <a:xfrm>
            <a:off x="376187" y="239996"/>
            <a:ext cx="11444338" cy="1325563"/>
          </a:xfrm>
        </p:spPr>
        <p:txBody>
          <a:bodyPr>
            <a:normAutofit fontScale="90000"/>
          </a:bodyPr>
          <a:lstStyle/>
          <a:p>
            <a:pPr algn="ctr"/>
            <a:r>
              <a:rPr lang="en-CA" dirty="0"/>
              <a:t>The Social Construction of Identity</a:t>
            </a:r>
          </a:p>
        </p:txBody>
      </p:sp>
      <p:sp>
        <p:nvSpPr>
          <p:cNvPr id="3" name="Content Placeholder 2"/>
          <p:cNvSpPr>
            <a:spLocks noGrp="1"/>
          </p:cNvSpPr>
          <p:nvPr>
            <p:ph idx="1"/>
          </p:nvPr>
        </p:nvSpPr>
        <p:spPr>
          <a:xfrm>
            <a:off x="376187" y="1641101"/>
            <a:ext cx="5257800" cy="4619625"/>
          </a:xfrm>
        </p:spPr>
        <p:txBody>
          <a:bodyPr>
            <a:normAutofit/>
          </a:bodyPr>
          <a:lstStyle/>
          <a:p>
            <a:r>
              <a:rPr lang="en-CA" dirty="0"/>
              <a:t>In order to see how identities are socially constructed, we must understand how society functions. More specifically, we must understand the social structures that mediate our interactions.</a:t>
            </a:r>
          </a:p>
          <a:p>
            <a:r>
              <a:rPr lang="en-CA" dirty="0"/>
              <a:t>One component of the social structure is social status. </a:t>
            </a:r>
          </a:p>
          <a:p>
            <a:r>
              <a:rPr lang="en-CA" dirty="0"/>
              <a:t>Social Status: the position a person has in society.  For example, “student,” “doctor,” “bus driver,” “police officer,” and “nurse.”</a:t>
            </a:r>
          </a:p>
        </p:txBody>
      </p:sp>
    </p:spTree>
    <p:extLst>
      <p:ext uri="{BB962C8B-B14F-4D97-AF65-F5344CB8AC3E}">
        <p14:creationId xmlns:p14="http://schemas.microsoft.com/office/powerpoint/2010/main" val="79732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996"/>
            <a:ext cx="11444338" cy="1325563"/>
          </a:xfrm>
        </p:spPr>
        <p:txBody>
          <a:bodyPr/>
          <a:lstStyle/>
          <a:p>
            <a:r>
              <a:rPr lang="en-CA" dirty="0"/>
              <a:t>SOCIAL STATUS</a:t>
            </a:r>
          </a:p>
        </p:txBody>
      </p:sp>
      <p:sp>
        <p:nvSpPr>
          <p:cNvPr id="3" name="Content Placeholder 2"/>
          <p:cNvSpPr>
            <a:spLocks noGrp="1"/>
          </p:cNvSpPr>
          <p:nvPr>
            <p:ph idx="1"/>
          </p:nvPr>
        </p:nvSpPr>
        <p:spPr>
          <a:xfrm>
            <a:off x="371475" y="1565559"/>
            <a:ext cx="5719813" cy="4813481"/>
          </a:xfrm>
        </p:spPr>
        <p:txBody>
          <a:bodyPr>
            <a:normAutofit/>
          </a:bodyPr>
          <a:lstStyle/>
          <a:p>
            <a:r>
              <a:rPr lang="en-CA" dirty="0"/>
              <a:t>These defined positions carry a certain degree of recognition and have assigned to them very specific duties.</a:t>
            </a:r>
          </a:p>
          <a:p>
            <a:r>
              <a:rPr lang="en-CA" dirty="0"/>
              <a:t>But social status does not just refer to occupations: “husband,” daughter,” “senior citizen,” and “addict” are also examples of a social status.</a:t>
            </a:r>
          </a:p>
          <a:p>
            <a:r>
              <a:rPr lang="en-CA" dirty="0"/>
              <a:t>Social statuses are often divided into </a:t>
            </a:r>
            <a:r>
              <a:rPr lang="en-CA" b="1" dirty="0"/>
              <a:t>ascribed</a:t>
            </a:r>
            <a:r>
              <a:rPr lang="en-CA" dirty="0"/>
              <a:t> vs. </a:t>
            </a:r>
            <a:r>
              <a:rPr lang="en-CA" b="1" dirty="0"/>
              <a:t>achieved</a:t>
            </a:r>
            <a:r>
              <a:rPr lang="en-CA" dirty="0"/>
              <a:t> categories.</a:t>
            </a:r>
          </a:p>
        </p:txBody>
      </p:sp>
      <p:pic>
        <p:nvPicPr>
          <p:cNvPr id="2050" name="Picture 2" descr="Hand drawn flat design business planning concept Free Vector">
            <a:extLst>
              <a:ext uri="{FF2B5EF4-FFF2-40B4-BE49-F238E27FC236}">
                <a16:creationId xmlns:a16="http://schemas.microsoft.com/office/drawing/2014/main" id="{ABB12CE7-C0AB-4707-90FF-F0A52FF4C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49" t="6671" b="-216"/>
          <a:stretch/>
        </p:blipFill>
        <p:spPr bwMode="auto">
          <a:xfrm flipH="1">
            <a:off x="6179792" y="9427"/>
            <a:ext cx="6012208" cy="676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DB06F03F-2B91-4349-BD49-21369D790DCB}"/>
              </a:ext>
            </a:extLst>
          </p:cNvPr>
          <p:cNvSpPr txBox="1"/>
          <p:nvPr/>
        </p:nvSpPr>
        <p:spPr>
          <a:xfrm>
            <a:off x="371475" y="6379040"/>
            <a:ext cx="3222055" cy="379937"/>
          </a:xfrm>
          <a:prstGeom prst="rect">
            <a:avLst/>
          </a:prstGeom>
          <a:noFill/>
        </p:spPr>
        <p:txBody>
          <a:bodyPr wrap="square">
            <a:spAutoFit/>
          </a:bodyPr>
          <a:lstStyle/>
          <a:p>
            <a:r>
              <a:rPr lang="en-CA" b="1" dirty="0"/>
              <a:t>Vector by </a:t>
            </a:r>
            <a:r>
              <a:rPr lang="en-CA" b="1" dirty="0" err="1"/>
              <a:t>freepik</a:t>
            </a:r>
            <a:r>
              <a:rPr lang="en-CA" b="1" dirty="0"/>
              <a:t> - freepik.com</a:t>
            </a:r>
          </a:p>
        </p:txBody>
      </p:sp>
    </p:spTree>
    <p:extLst>
      <p:ext uri="{BB962C8B-B14F-4D97-AF65-F5344CB8AC3E}">
        <p14:creationId xmlns:p14="http://schemas.microsoft.com/office/powerpoint/2010/main" val="2952860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0800" y="239996"/>
            <a:ext cx="7061199" cy="1325563"/>
          </a:xfrm>
        </p:spPr>
        <p:txBody>
          <a:bodyPr>
            <a:normAutofit fontScale="90000"/>
          </a:bodyPr>
          <a:lstStyle/>
          <a:p>
            <a:r>
              <a:rPr lang="en-CA" dirty="0"/>
              <a:t>Achieved Social Status</a:t>
            </a:r>
          </a:p>
        </p:txBody>
      </p:sp>
      <p:sp>
        <p:nvSpPr>
          <p:cNvPr id="3" name="Content Placeholder 2"/>
          <p:cNvSpPr>
            <a:spLocks noGrp="1"/>
          </p:cNvSpPr>
          <p:nvPr>
            <p:ph idx="1"/>
          </p:nvPr>
        </p:nvSpPr>
        <p:spPr>
          <a:xfrm>
            <a:off x="5219700" y="1825625"/>
            <a:ext cx="6600824" cy="4351338"/>
          </a:xfrm>
        </p:spPr>
        <p:txBody>
          <a:bodyPr>
            <a:normAutofit/>
          </a:bodyPr>
          <a:lstStyle/>
          <a:p>
            <a:r>
              <a:rPr lang="en-CA" dirty="0"/>
              <a:t>Achieved status – a position over which one has control.</a:t>
            </a:r>
          </a:p>
          <a:p>
            <a:pPr lvl="1"/>
            <a:r>
              <a:rPr lang="en-CA" sz="2400" dirty="0"/>
              <a:t> If you study hard, you can earn your status as a “straight A student.”</a:t>
            </a:r>
          </a:p>
        </p:txBody>
      </p:sp>
      <p:grpSp>
        <p:nvGrpSpPr>
          <p:cNvPr id="8" name="Group 7">
            <a:extLst>
              <a:ext uri="{FF2B5EF4-FFF2-40B4-BE49-F238E27FC236}">
                <a16:creationId xmlns:a16="http://schemas.microsoft.com/office/drawing/2014/main" id="{88D56429-7E75-462D-8F27-0E4C2E5AC11E}"/>
              </a:ext>
            </a:extLst>
          </p:cNvPr>
          <p:cNvGrpSpPr/>
          <p:nvPr/>
        </p:nvGrpSpPr>
        <p:grpSpPr>
          <a:xfrm>
            <a:off x="-12700" y="-55979"/>
            <a:ext cx="4812632" cy="6906042"/>
            <a:chOff x="7379369" y="-7937"/>
            <a:chExt cx="4812632" cy="6858000"/>
          </a:xfrm>
        </p:grpSpPr>
        <p:pic>
          <p:nvPicPr>
            <p:cNvPr id="7" name="Picture 6" descr="A person running on a track&#10;&#10;Description automatically generated with medium confidence">
              <a:extLst>
                <a:ext uri="{FF2B5EF4-FFF2-40B4-BE49-F238E27FC236}">
                  <a16:creationId xmlns:a16="http://schemas.microsoft.com/office/drawing/2014/main" id="{A34EC33D-22C4-4030-A500-9E42CFAB6B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741" t="2664" r="30970" b="4805"/>
            <a:stretch/>
          </p:blipFill>
          <p:spPr>
            <a:xfrm>
              <a:off x="7379369" y="-7937"/>
              <a:ext cx="4812632" cy="6858000"/>
            </a:xfrm>
            <a:prstGeom prst="rect">
              <a:avLst/>
            </a:prstGeom>
          </p:spPr>
        </p:pic>
        <p:sp>
          <p:nvSpPr>
            <p:cNvPr id="6" name="TextBox 5">
              <a:hlinkClick r:id="rId4"/>
              <a:extLst>
                <a:ext uri="{FF2B5EF4-FFF2-40B4-BE49-F238E27FC236}">
                  <a16:creationId xmlns:a16="http://schemas.microsoft.com/office/drawing/2014/main" id="{436D7A7F-7C19-4935-AE7D-E159BEBA624A}"/>
                </a:ext>
              </a:extLst>
            </p:cNvPr>
            <p:cNvSpPr txBox="1"/>
            <p:nvPr/>
          </p:nvSpPr>
          <p:spPr>
            <a:xfrm>
              <a:off x="7935910" y="6426098"/>
              <a:ext cx="3699549" cy="369332"/>
            </a:xfrm>
            <a:prstGeom prst="rect">
              <a:avLst/>
            </a:prstGeom>
            <a:noFill/>
          </p:spPr>
          <p:txBody>
            <a:bodyPr wrap="square">
              <a:spAutoFit/>
            </a:bodyPr>
            <a:lstStyle/>
            <a:p>
              <a:r>
                <a:rPr lang="en-US" b="1" i="0" dirty="0">
                  <a:solidFill>
                    <a:schemeClr val="tx1">
                      <a:lumMod val="95000"/>
                      <a:lumOff val="5000"/>
                    </a:schemeClr>
                  </a:solidFill>
                  <a:effectLst/>
                  <a:latin typeface="Calibri" panose="020F0502020204030204" pitchFamily="34" charset="0"/>
                </a:rPr>
                <a:t>Photo by RUN 4 FFWPU – Pexels</a:t>
              </a:r>
              <a:r>
                <a:rPr lang="en-US" b="1" dirty="0">
                  <a:solidFill>
                    <a:schemeClr val="tx1">
                      <a:lumMod val="95000"/>
                      <a:lumOff val="5000"/>
                    </a:schemeClr>
                  </a:solidFill>
                  <a:latin typeface="Calibri" panose="020F0502020204030204" pitchFamily="34" charset="0"/>
                </a:rPr>
                <a:t>.com</a:t>
              </a:r>
              <a:endParaRPr lang="en-CA" b="1" dirty="0">
                <a:solidFill>
                  <a:schemeClr val="tx1">
                    <a:lumMod val="95000"/>
                    <a:lumOff val="5000"/>
                  </a:schemeClr>
                </a:solidFill>
              </a:endParaRPr>
            </a:p>
          </p:txBody>
        </p:sp>
      </p:grpSp>
    </p:spTree>
    <p:extLst>
      <p:ext uri="{BB962C8B-B14F-4D97-AF65-F5344CB8AC3E}">
        <p14:creationId xmlns:p14="http://schemas.microsoft.com/office/powerpoint/2010/main" val="20363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Ascribed Social Status</a:t>
            </a:r>
          </a:p>
        </p:txBody>
      </p:sp>
      <p:sp>
        <p:nvSpPr>
          <p:cNvPr id="3" name="Content Placeholder 2"/>
          <p:cNvSpPr>
            <a:spLocks noGrp="1"/>
          </p:cNvSpPr>
          <p:nvPr>
            <p:ph idx="1"/>
          </p:nvPr>
        </p:nvSpPr>
        <p:spPr>
          <a:xfrm>
            <a:off x="376186" y="1692277"/>
            <a:ext cx="5389613" cy="4351338"/>
          </a:xfrm>
        </p:spPr>
        <p:txBody>
          <a:bodyPr>
            <a:normAutofit/>
          </a:bodyPr>
          <a:lstStyle/>
          <a:p>
            <a:pPr marL="0" indent="0">
              <a:buNone/>
            </a:pPr>
            <a:r>
              <a:rPr lang="en-CA" dirty="0"/>
              <a:t>Ascribed status – categories assigned to individuals at birth.  We have no control over these statuses.</a:t>
            </a:r>
          </a:p>
          <a:p>
            <a:pPr marL="0" indent="0">
              <a:buNone/>
            </a:pPr>
            <a:endParaRPr lang="en-CA" sz="2400" dirty="0"/>
          </a:p>
          <a:p>
            <a:pPr marL="0" indent="0">
              <a:buNone/>
            </a:pPr>
            <a:r>
              <a:rPr lang="en-CA" sz="2400" dirty="0"/>
              <a:t>Ethnicity, race, sex, and age are social statuses that are given to us regardless </a:t>
            </a:r>
            <a:br>
              <a:rPr lang="en-CA" sz="2400" dirty="0"/>
            </a:br>
            <a:r>
              <a:rPr lang="en-CA" sz="2400" dirty="0"/>
              <a:t>of what we may do.</a:t>
            </a:r>
          </a:p>
        </p:txBody>
      </p:sp>
      <p:sp>
        <p:nvSpPr>
          <p:cNvPr id="7" name="TextBox 6">
            <a:extLst>
              <a:ext uri="{FF2B5EF4-FFF2-40B4-BE49-F238E27FC236}">
                <a16:creationId xmlns:a16="http://schemas.microsoft.com/office/drawing/2014/main" id="{5517EB60-A3E6-445E-A60F-962AB90D63D8}"/>
              </a:ext>
            </a:extLst>
          </p:cNvPr>
          <p:cNvSpPr txBox="1"/>
          <p:nvPr/>
        </p:nvSpPr>
        <p:spPr>
          <a:xfrm>
            <a:off x="6096000" y="6279450"/>
            <a:ext cx="5724525" cy="338554"/>
          </a:xfrm>
          <a:prstGeom prst="rect">
            <a:avLst/>
          </a:prstGeom>
          <a:noFill/>
        </p:spPr>
        <p:txBody>
          <a:bodyPr wrap="square">
            <a:spAutoFit/>
          </a:bodyPr>
          <a:lstStyle/>
          <a:p>
            <a:pPr algn="ctr"/>
            <a:r>
              <a:rPr lang="en-CA" sz="1600" b="1" dirty="0"/>
              <a:t>Cartoon by </a:t>
            </a:r>
            <a:r>
              <a:rPr lang="en-CA" sz="1600" b="1" dirty="0" err="1"/>
              <a:t>pch.vector</a:t>
            </a:r>
            <a:r>
              <a:rPr lang="en-CA" sz="1600" b="1" dirty="0"/>
              <a:t> - freepik.com</a:t>
            </a:r>
          </a:p>
        </p:txBody>
      </p:sp>
      <p:pic>
        <p:nvPicPr>
          <p:cNvPr id="38914" name="Picture 2" descr="Positive girl and her life memories isolated flat illustration. Free Vector">
            <a:extLst>
              <a:ext uri="{FF2B5EF4-FFF2-40B4-BE49-F238E27FC236}">
                <a16:creationId xmlns:a16="http://schemas.microsoft.com/office/drawing/2014/main" id="{79A5BD27-CFB3-4AA7-BE0F-23E3FAFAA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987" y="1352899"/>
            <a:ext cx="6426201" cy="503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29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Free Cheerful teenagers with smartphone looking at screen Stock Photo">
            <a:extLst>
              <a:ext uri="{FF2B5EF4-FFF2-40B4-BE49-F238E27FC236}">
                <a16:creationId xmlns:a16="http://schemas.microsoft.com/office/drawing/2014/main" id="{97DDB1C3-4D87-493F-8964-D0EC72E6C2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Autofit/>
          </a:bodyPr>
          <a:lstStyle/>
          <a:p>
            <a:r>
              <a:rPr lang="en-CA" dirty="0"/>
              <a:t>Ascribed vs. Achieved</a:t>
            </a:r>
          </a:p>
        </p:txBody>
      </p:sp>
      <p:sp>
        <p:nvSpPr>
          <p:cNvPr id="3" name="Content Placeholder 2"/>
          <p:cNvSpPr>
            <a:spLocks noGrp="1"/>
          </p:cNvSpPr>
          <p:nvPr>
            <p:ph idx="1"/>
          </p:nvPr>
        </p:nvSpPr>
        <p:spPr>
          <a:xfrm>
            <a:off x="609737" y="3107301"/>
            <a:ext cx="3822189" cy="3742762"/>
          </a:xfrm>
        </p:spPr>
        <p:txBody>
          <a:bodyPr>
            <a:normAutofit/>
          </a:bodyPr>
          <a:lstStyle/>
          <a:p>
            <a:r>
              <a:rPr lang="en-CA" sz="2800" dirty="0"/>
              <a:t>One thing that is similar about both achieved and ascribed statuses,</a:t>
            </a:r>
          </a:p>
          <a:p>
            <a:r>
              <a:rPr lang="en-CA" sz="2800" dirty="0"/>
              <a:t>is that society tends to assign </a:t>
            </a:r>
            <a:r>
              <a:rPr lang="en-CA" sz="2800" i="1" dirty="0"/>
              <a:t>roles</a:t>
            </a:r>
            <a:r>
              <a:rPr lang="en-CA" sz="2800" dirty="0"/>
              <a:t> to these different categories.</a:t>
            </a:r>
          </a:p>
          <a:p>
            <a:endParaRPr lang="en-CA" sz="2800" dirty="0"/>
          </a:p>
        </p:txBody>
      </p:sp>
      <p:sp>
        <p:nvSpPr>
          <p:cNvPr id="9" name="TextBox 8">
            <a:hlinkClick r:id="rId4"/>
            <a:extLst>
              <a:ext uri="{FF2B5EF4-FFF2-40B4-BE49-F238E27FC236}">
                <a16:creationId xmlns:a16="http://schemas.microsoft.com/office/drawing/2014/main" id="{9F2CD402-D9A7-4642-904A-CBFC85732807}"/>
              </a:ext>
            </a:extLst>
          </p:cNvPr>
          <p:cNvSpPr txBox="1"/>
          <p:nvPr/>
        </p:nvSpPr>
        <p:spPr>
          <a:xfrm>
            <a:off x="673265" y="6282571"/>
            <a:ext cx="3695132" cy="369332"/>
          </a:xfrm>
          <a:prstGeom prst="rect">
            <a:avLst/>
          </a:prstGeom>
          <a:noFill/>
        </p:spPr>
        <p:txBody>
          <a:bodyPr wrap="square">
            <a:spAutoFit/>
          </a:bodyPr>
          <a:lstStyle/>
          <a:p>
            <a:r>
              <a:rPr lang="en-US" b="1" i="0" dirty="0">
                <a:solidFill>
                  <a:srgbClr val="000000"/>
                </a:solidFill>
                <a:effectLst/>
                <a:latin typeface="Calibri" panose="020F0502020204030204" pitchFamily="34" charset="0"/>
              </a:rPr>
              <a:t>Photo by Anna Shvets – Pexels.com</a:t>
            </a:r>
            <a:endParaRPr lang="en-CA" b="1" dirty="0"/>
          </a:p>
        </p:txBody>
      </p:sp>
    </p:spTree>
    <p:extLst>
      <p:ext uri="{BB962C8B-B14F-4D97-AF65-F5344CB8AC3E}">
        <p14:creationId xmlns:p14="http://schemas.microsoft.com/office/powerpoint/2010/main" val="385628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225425"/>
            <a:ext cx="6084887" cy="1325563"/>
          </a:xfrm>
        </p:spPr>
        <p:txBody>
          <a:bodyPr/>
          <a:lstStyle/>
          <a:p>
            <a:pPr algn="ctr"/>
            <a:r>
              <a:rPr lang="en-CA" dirty="0"/>
              <a:t>Roles</a:t>
            </a:r>
          </a:p>
        </p:txBody>
      </p:sp>
      <p:sp>
        <p:nvSpPr>
          <p:cNvPr id="3" name="Content Placeholder 2"/>
          <p:cNvSpPr>
            <a:spLocks noGrp="1"/>
          </p:cNvSpPr>
          <p:nvPr>
            <p:ph idx="1"/>
          </p:nvPr>
        </p:nvSpPr>
        <p:spPr>
          <a:xfrm>
            <a:off x="6948714" y="1565559"/>
            <a:ext cx="4867099" cy="5223668"/>
          </a:xfrm>
        </p:spPr>
        <p:txBody>
          <a:bodyPr>
            <a:normAutofit/>
          </a:bodyPr>
          <a:lstStyle/>
          <a:p>
            <a:r>
              <a:rPr lang="en-CA" dirty="0"/>
              <a:t>Roles: the social and behavioral expectations assigned to different status categories.</a:t>
            </a:r>
          </a:p>
          <a:p>
            <a:r>
              <a:rPr lang="en-CA" dirty="0"/>
              <a:t>When we meet someone on the street, we may make assumptions based on their appearance and we may group them into categories familiar to us such as race, class, gender, sexuality, age, ethnicity, nationality, or occupation.</a:t>
            </a:r>
          </a:p>
          <a:p>
            <a:endParaRPr lang="en-CA" dirty="0"/>
          </a:p>
          <a:p>
            <a:endParaRPr lang="en-CA" dirty="0"/>
          </a:p>
          <a:p>
            <a:endParaRPr lang="en-CA" dirty="0"/>
          </a:p>
        </p:txBody>
      </p:sp>
      <p:grpSp>
        <p:nvGrpSpPr>
          <p:cNvPr id="7" name="Group 6">
            <a:extLst>
              <a:ext uri="{FF2B5EF4-FFF2-40B4-BE49-F238E27FC236}">
                <a16:creationId xmlns:a16="http://schemas.microsoft.com/office/drawing/2014/main" id="{E05525CF-663A-4562-B04F-3B6237961B76}"/>
              </a:ext>
            </a:extLst>
          </p:cNvPr>
          <p:cNvGrpSpPr/>
          <p:nvPr/>
        </p:nvGrpSpPr>
        <p:grpSpPr>
          <a:xfrm>
            <a:off x="0" y="0"/>
            <a:ext cx="6096000" cy="6858000"/>
            <a:chOff x="0" y="0"/>
            <a:chExt cx="6096000" cy="6858000"/>
          </a:xfrm>
        </p:grpSpPr>
        <p:pic>
          <p:nvPicPr>
            <p:cNvPr id="5" name="Picture 4" descr="A group of people standing outside&#10;&#10;Description automatically generated with low confidence">
              <a:extLst>
                <a:ext uri="{FF2B5EF4-FFF2-40B4-BE49-F238E27FC236}">
                  <a16:creationId xmlns:a16="http://schemas.microsoft.com/office/drawing/2014/main" id="{E6E955F9-8D63-46A0-8831-EFED185739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726" t="9402" r="19060" b="5862"/>
            <a:stretch/>
          </p:blipFill>
          <p:spPr>
            <a:xfrm>
              <a:off x="0" y="0"/>
              <a:ext cx="6096000" cy="6858000"/>
            </a:xfrm>
            <a:prstGeom prst="rect">
              <a:avLst/>
            </a:prstGeom>
          </p:spPr>
        </p:pic>
        <p:sp>
          <p:nvSpPr>
            <p:cNvPr id="8" name="TextBox 7">
              <a:extLst>
                <a:ext uri="{FF2B5EF4-FFF2-40B4-BE49-F238E27FC236}">
                  <a16:creationId xmlns:a16="http://schemas.microsoft.com/office/drawing/2014/main" id="{65E14F5C-52F0-49E7-8D7E-BEE165562A71}"/>
                </a:ext>
              </a:extLst>
            </p:cNvPr>
            <p:cNvSpPr txBox="1"/>
            <p:nvPr/>
          </p:nvSpPr>
          <p:spPr>
            <a:xfrm>
              <a:off x="1093345" y="6263242"/>
              <a:ext cx="3751371" cy="378189"/>
            </a:xfrm>
            <a:prstGeom prst="rect">
              <a:avLst/>
            </a:prstGeom>
            <a:noFill/>
          </p:spPr>
          <p:txBody>
            <a:bodyPr wrap="square">
              <a:spAutoFit/>
            </a:bodyPr>
            <a:lstStyle/>
            <a:p>
              <a:r>
                <a:rPr lang="en-US" b="1" dirty="0">
                  <a:solidFill>
                    <a:schemeClr val="tx1">
                      <a:lumMod val="95000"/>
                      <a:lumOff val="5000"/>
                    </a:schemeClr>
                  </a:solidFill>
                </a:rPr>
                <a:t>Photo by </a:t>
              </a:r>
              <a:r>
                <a:rPr lang="en-US" b="1" dirty="0">
                  <a:solidFill>
                    <a:schemeClr val="tx1">
                      <a:lumMod val="95000"/>
                      <a:lumOff val="5000"/>
                    </a:schemeClr>
                  </a:solidFill>
                  <a:hlinkClick r:id="rId4">
                    <a:extLst>
                      <a:ext uri="{A12FA001-AC4F-418D-AE19-62706E023703}">
                        <ahyp:hlinkClr xmlns:ahyp="http://schemas.microsoft.com/office/drawing/2018/hyperlinkcolor" val="tx"/>
                      </a:ext>
                    </a:extLst>
                  </a:hlinkClick>
                </a:rPr>
                <a:t>Alexis Brown</a:t>
              </a:r>
              <a:r>
                <a:rPr lang="en-US" b="1" dirty="0">
                  <a:solidFill>
                    <a:schemeClr val="tx1">
                      <a:lumMod val="95000"/>
                      <a:lumOff val="5000"/>
                    </a:schemeClr>
                  </a:solidFill>
                </a:rPr>
                <a:t> on </a:t>
              </a:r>
              <a:r>
                <a:rPr lang="en-US" b="1" dirty="0" err="1">
                  <a:solidFill>
                    <a:schemeClr val="tx1">
                      <a:lumMod val="95000"/>
                      <a:lumOff val="5000"/>
                    </a:schemeClr>
                  </a:solidFill>
                  <a:hlinkClick r:id="rId5">
                    <a:extLst>
                      <a:ext uri="{A12FA001-AC4F-418D-AE19-62706E023703}">
                        <ahyp:hlinkClr xmlns:ahyp="http://schemas.microsoft.com/office/drawing/2018/hyperlinkcolor" val="tx"/>
                      </a:ext>
                    </a:extLst>
                  </a:hlinkClick>
                </a:rPr>
                <a:t>Unsplash</a:t>
              </a:r>
              <a:r>
                <a:rPr lang="en-US" b="1" dirty="0">
                  <a:solidFill>
                    <a:schemeClr val="tx1">
                      <a:lumMod val="95000"/>
                      <a:lumOff val="5000"/>
                    </a:schemeClr>
                  </a:solidFill>
                </a:rPr>
                <a:t> </a:t>
              </a:r>
              <a:endParaRPr lang="en-CA" b="1" dirty="0">
                <a:solidFill>
                  <a:schemeClr val="tx1">
                    <a:lumMod val="95000"/>
                    <a:lumOff val="5000"/>
                  </a:schemeClr>
                </a:solidFill>
              </a:endParaRPr>
            </a:p>
          </p:txBody>
        </p:sp>
      </p:grpSp>
    </p:spTree>
    <p:extLst>
      <p:ext uri="{BB962C8B-B14F-4D97-AF65-F5344CB8AC3E}">
        <p14:creationId xmlns:p14="http://schemas.microsoft.com/office/powerpoint/2010/main" val="2167025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Roles</a:t>
            </a:r>
          </a:p>
        </p:txBody>
      </p:sp>
      <p:sp>
        <p:nvSpPr>
          <p:cNvPr id="3" name="Content Placeholder 2"/>
          <p:cNvSpPr>
            <a:spLocks noGrp="1"/>
          </p:cNvSpPr>
          <p:nvPr>
            <p:ph idx="1"/>
          </p:nvPr>
        </p:nvSpPr>
        <p:spPr>
          <a:xfrm>
            <a:off x="371475" y="1565559"/>
            <a:ext cx="5705299" cy="4351338"/>
          </a:xfrm>
        </p:spPr>
        <p:txBody>
          <a:bodyPr>
            <a:normAutofit lnSpcReduction="10000"/>
          </a:bodyPr>
          <a:lstStyle/>
          <a:p>
            <a:r>
              <a:rPr lang="en-CA" dirty="0"/>
              <a:t>We often feel pressure (consciously or unconsciously) to conform to social expectations.  Thus, if we are in school where we are categorized as “students,” we will often behave, dress, and carry ourselves according to certain expectations.  When we go home and we are categorized as “parents” or “children,” our behavior, dress, attitude, and language might change because of expectations have changed.</a:t>
            </a:r>
          </a:p>
          <a:p>
            <a:r>
              <a:rPr lang="en-US" altLang="en-US" dirty="0">
                <a:ea typeface="ＭＳ Ｐゴシック" panose="020B0600070205080204" pitchFamily="34" charset="-128"/>
              </a:rPr>
              <a:t>In other words, we selectively present ourselves depending on the expectations of society.</a:t>
            </a:r>
            <a:endParaRPr lang="en-CA" dirty="0"/>
          </a:p>
          <a:p>
            <a:endParaRPr lang="en-CA" dirty="0"/>
          </a:p>
          <a:p>
            <a:endParaRPr lang="en-CA" dirty="0"/>
          </a:p>
        </p:txBody>
      </p:sp>
      <p:grpSp>
        <p:nvGrpSpPr>
          <p:cNvPr id="7" name="Group 6">
            <a:extLst>
              <a:ext uri="{FF2B5EF4-FFF2-40B4-BE49-F238E27FC236}">
                <a16:creationId xmlns:a16="http://schemas.microsoft.com/office/drawing/2014/main" id="{2267D8A9-F4BA-4DD1-91EA-8226D3D3E74F}"/>
              </a:ext>
            </a:extLst>
          </p:cNvPr>
          <p:cNvGrpSpPr/>
          <p:nvPr/>
        </p:nvGrpSpPr>
        <p:grpSpPr>
          <a:xfrm>
            <a:off x="6486702" y="0"/>
            <a:ext cx="5705298" cy="6858000"/>
            <a:chOff x="6486702" y="0"/>
            <a:chExt cx="5705298" cy="6858000"/>
          </a:xfrm>
        </p:grpSpPr>
        <p:pic>
          <p:nvPicPr>
            <p:cNvPr id="7170" name="Picture 2" descr="Free Sad Asian female touched with hands of people Stock Photo">
              <a:extLst>
                <a:ext uri="{FF2B5EF4-FFF2-40B4-BE49-F238E27FC236}">
                  <a16:creationId xmlns:a16="http://schemas.microsoft.com/office/drawing/2014/main" id="{EA590688-EF2F-4F07-9286-5FB6AAE85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29" b="11515"/>
            <a:stretch/>
          </p:blipFill>
          <p:spPr bwMode="auto">
            <a:xfrm>
              <a:off x="6486702" y="0"/>
              <a:ext cx="570529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4BE79BCE-F46D-45EB-B6F5-D6F5D373CE4D}"/>
                </a:ext>
              </a:extLst>
            </p:cNvPr>
            <p:cNvSpPr txBox="1"/>
            <p:nvPr/>
          </p:nvSpPr>
          <p:spPr>
            <a:xfrm>
              <a:off x="8006516" y="6248672"/>
              <a:ext cx="3076072" cy="369332"/>
            </a:xfrm>
            <a:prstGeom prst="rect">
              <a:avLst/>
            </a:prstGeom>
            <a:noFill/>
          </p:spPr>
          <p:txBody>
            <a:bodyPr wrap="square">
              <a:spAutoFit/>
            </a:bodyPr>
            <a:lstStyle/>
            <a:p>
              <a:r>
                <a:rPr lang="pl-PL" b="1" i="0" dirty="0">
                  <a:solidFill>
                    <a:schemeClr val="bg1"/>
                  </a:solidFill>
                  <a:effectLst/>
                  <a:latin typeface="Calibri" panose="020F0502020204030204" pitchFamily="34" charset="0"/>
                </a:rPr>
                <a:t>Photo by Alycia Fung</a:t>
              </a:r>
              <a:r>
                <a:rPr lang="en-CA" b="1" i="0" dirty="0">
                  <a:solidFill>
                    <a:schemeClr val="bg1"/>
                  </a:solidFill>
                  <a:effectLst/>
                  <a:latin typeface="Calibri" panose="020F0502020204030204" pitchFamily="34" charset="0"/>
                </a:rPr>
                <a:t> - </a:t>
              </a:r>
              <a:r>
                <a:rPr lang="en-CA" b="1" i="0" dirty="0" err="1">
                  <a:solidFill>
                    <a:schemeClr val="bg1"/>
                  </a:solidFill>
                  <a:effectLst/>
                  <a:latin typeface="Calibri" panose="020F0502020204030204" pitchFamily="34" charset="0"/>
                </a:rPr>
                <a:t>Pexels</a:t>
              </a:r>
              <a:endParaRPr lang="en-CA" b="1" dirty="0">
                <a:solidFill>
                  <a:schemeClr val="bg1"/>
                </a:solidFill>
              </a:endParaRPr>
            </a:p>
          </p:txBody>
        </p:sp>
      </p:grpSp>
    </p:spTree>
    <p:extLst>
      <p:ext uri="{BB962C8B-B14F-4D97-AF65-F5344CB8AC3E}">
        <p14:creationId xmlns:p14="http://schemas.microsoft.com/office/powerpoint/2010/main" val="1684568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7851" y="239996"/>
            <a:ext cx="5233936" cy="1325563"/>
          </a:xfrm>
        </p:spPr>
        <p:txBody>
          <a:bodyPr/>
          <a:lstStyle/>
          <a:p>
            <a:r>
              <a:rPr lang="en-CA" dirty="0"/>
              <a:t>ROLES</a:t>
            </a:r>
          </a:p>
        </p:txBody>
      </p:sp>
      <p:sp>
        <p:nvSpPr>
          <p:cNvPr id="3" name="Content Placeholder 2"/>
          <p:cNvSpPr>
            <a:spLocks noGrp="1"/>
          </p:cNvSpPr>
          <p:nvPr>
            <p:ph idx="1"/>
          </p:nvPr>
        </p:nvSpPr>
        <p:spPr>
          <a:xfrm>
            <a:off x="5519487" y="1772813"/>
            <a:ext cx="6510588" cy="4845191"/>
          </a:xfrm>
        </p:spPr>
        <p:txBody>
          <a:bodyPr>
            <a:normAutofit lnSpcReduction="10000"/>
          </a:bodyPr>
          <a:lstStyle/>
          <a:p>
            <a:r>
              <a:rPr lang="en-CA" dirty="0"/>
              <a:t>Understanding social statuses and roles is important in the social construction of identity because the categories defined by a group or society, as well as the behavioural expectations that correspond to each category, structure both how we see ourselves and how we relate to other people.</a:t>
            </a:r>
          </a:p>
          <a:p>
            <a:r>
              <a:rPr lang="en-CA" dirty="0"/>
              <a:t>An important part of the social construction of identity is the notion that we learn much of our identity from our families, communities, educational institutions, and other surroundings.</a:t>
            </a:r>
          </a:p>
          <a:p>
            <a:r>
              <a:rPr lang="en-CA" dirty="0"/>
              <a:t>Over time we also learn, also without even realizing, how to selectively present ourselves to manage other people’s impressions of who we are.</a:t>
            </a:r>
          </a:p>
        </p:txBody>
      </p:sp>
      <p:grpSp>
        <p:nvGrpSpPr>
          <p:cNvPr id="5" name="Group 4">
            <a:extLst>
              <a:ext uri="{FF2B5EF4-FFF2-40B4-BE49-F238E27FC236}">
                <a16:creationId xmlns:a16="http://schemas.microsoft.com/office/drawing/2014/main" id="{A60B4A79-6505-4488-9824-F080BE60359A}"/>
              </a:ext>
            </a:extLst>
          </p:cNvPr>
          <p:cNvGrpSpPr/>
          <p:nvPr/>
        </p:nvGrpSpPr>
        <p:grpSpPr>
          <a:xfrm>
            <a:off x="0" y="0"/>
            <a:ext cx="5085347" cy="6850063"/>
            <a:chOff x="0" y="0"/>
            <a:chExt cx="5085347" cy="6850063"/>
          </a:xfrm>
        </p:grpSpPr>
        <p:pic>
          <p:nvPicPr>
            <p:cNvPr id="9218" name="Picture 2" descr="Free Irritated black woman gesturing and talking emotionally Stock Photo">
              <a:extLst>
                <a:ext uri="{FF2B5EF4-FFF2-40B4-BE49-F238E27FC236}">
                  <a16:creationId xmlns:a16="http://schemas.microsoft.com/office/drawing/2014/main" id="{EE02821A-9BDD-42E5-8BCC-60FD5BC99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98"/>
            <a:stretch/>
          </p:blipFill>
          <p:spPr bwMode="auto">
            <a:xfrm>
              <a:off x="0" y="0"/>
              <a:ext cx="5085347" cy="6850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EF65B6C2-D9E4-41A8-A89D-7860CAB152B0}"/>
                </a:ext>
              </a:extLst>
            </p:cNvPr>
            <p:cNvSpPr txBox="1"/>
            <p:nvPr/>
          </p:nvSpPr>
          <p:spPr>
            <a:xfrm>
              <a:off x="977065" y="6248672"/>
              <a:ext cx="3633035"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Alex Green – Pexels.com</a:t>
              </a:r>
              <a:endParaRPr lang="en-CA" b="1" dirty="0">
                <a:solidFill>
                  <a:schemeClr val="bg1"/>
                </a:solidFill>
              </a:endParaRPr>
            </a:p>
          </p:txBody>
        </p:sp>
      </p:grpSp>
    </p:spTree>
    <p:extLst>
      <p:ext uri="{BB962C8B-B14F-4D97-AF65-F5344CB8AC3E}">
        <p14:creationId xmlns:p14="http://schemas.microsoft.com/office/powerpoint/2010/main" val="88713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Vector realistic red curtain for product launches Free Vector">
            <a:extLst>
              <a:ext uri="{FF2B5EF4-FFF2-40B4-BE49-F238E27FC236}">
                <a16:creationId xmlns:a16="http://schemas.microsoft.com/office/drawing/2014/main" id="{8D2224BF-8FE9-464D-B839-2E50D9658108}"/>
              </a:ext>
            </a:extLst>
          </p:cNvPr>
          <p:cNvPicPr>
            <a:picLocks noChangeAspect="1" noChangeArrowheads="1"/>
          </p:cNvPicPr>
          <p:nvPr/>
        </p:nvPicPr>
        <p:blipFill rotWithShape="1">
          <a:blip r:embed="rId3">
            <a:alphaModFix amt="26000"/>
            <a:extLst>
              <a:ext uri="{28A0092B-C50C-407E-A947-70E740481C1C}">
                <a14:useLocalDpi xmlns:a14="http://schemas.microsoft.com/office/drawing/2010/main" val="0"/>
              </a:ext>
            </a:extLst>
          </a:blip>
          <a:srcRect t="2536" b="2067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1366" y="809188"/>
            <a:ext cx="4412732" cy="4726276"/>
          </a:xfrm>
        </p:spPr>
        <p:txBody>
          <a:bodyPr>
            <a:noAutofit/>
          </a:bodyPr>
          <a:lstStyle/>
          <a:p>
            <a:pPr algn="r"/>
            <a:r>
              <a:rPr lang="en-CA" dirty="0">
                <a:solidFill>
                  <a:srgbClr val="FFFFFF"/>
                </a:solidFill>
              </a:rPr>
              <a:t>Front-Stage</a:t>
            </a:r>
            <a:br>
              <a:rPr lang="en-CA" dirty="0">
                <a:solidFill>
                  <a:srgbClr val="FFFFFF"/>
                </a:solidFill>
              </a:rPr>
            </a:br>
            <a:r>
              <a:rPr lang="en-CA" dirty="0">
                <a:solidFill>
                  <a:srgbClr val="FFFFFF"/>
                </a:solidFill>
              </a:rPr>
              <a:t>&amp; Back Stage Behaviour</a:t>
            </a:r>
          </a:p>
        </p:txBody>
      </p:sp>
      <p:cxnSp>
        <p:nvCxnSpPr>
          <p:cNvPr id="75" name="Straight Connector 7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55379" y="1065862"/>
            <a:ext cx="6665145" cy="4726276"/>
          </a:xfrm>
        </p:spPr>
        <p:txBody>
          <a:bodyPr anchor="ctr">
            <a:normAutofit/>
          </a:bodyPr>
          <a:lstStyle/>
          <a:p>
            <a:r>
              <a:rPr lang="en-CA" sz="2000" dirty="0">
                <a:solidFill>
                  <a:srgbClr val="FFFFFF"/>
                </a:solidFill>
              </a:rPr>
              <a:t>According to this approach, </a:t>
            </a:r>
            <a:r>
              <a:rPr lang="en-CA" sz="2000" b="1" dirty="0">
                <a:solidFill>
                  <a:srgbClr val="FFFFFF"/>
                </a:solidFill>
              </a:rPr>
              <a:t>front stage behaviour</a:t>
            </a:r>
            <a:r>
              <a:rPr lang="en-CA" sz="2000" dirty="0">
                <a:solidFill>
                  <a:srgbClr val="FFFFFF"/>
                </a:solidFill>
              </a:rPr>
              <a:t> is the behaviour that we exhibit when in public or around less familiar acquaintances.</a:t>
            </a:r>
          </a:p>
          <a:p>
            <a:r>
              <a:rPr lang="en-CA" sz="2000" b="1" dirty="0">
                <a:solidFill>
                  <a:srgbClr val="FFFFFF"/>
                </a:solidFill>
              </a:rPr>
              <a:t>Back stage behaviour</a:t>
            </a:r>
            <a:r>
              <a:rPr lang="en-CA" sz="2000" dirty="0">
                <a:solidFill>
                  <a:srgbClr val="FFFFFF"/>
                </a:solidFill>
              </a:rPr>
              <a:t> is the behaviour that we exhibit only when alone or around more intimate acquaintances.</a:t>
            </a:r>
          </a:p>
          <a:p>
            <a:r>
              <a:rPr lang="en-CA" sz="2000" dirty="0">
                <a:solidFill>
                  <a:srgbClr val="FFFFFF"/>
                </a:solidFill>
              </a:rPr>
              <a:t>In the </a:t>
            </a:r>
            <a:r>
              <a:rPr lang="en-CA" sz="2000" b="1" dirty="0">
                <a:solidFill>
                  <a:srgbClr val="FFFFFF"/>
                </a:solidFill>
              </a:rPr>
              <a:t>front</a:t>
            </a:r>
            <a:r>
              <a:rPr lang="en-CA" sz="2000" dirty="0">
                <a:solidFill>
                  <a:srgbClr val="FFFFFF"/>
                </a:solidFill>
              </a:rPr>
              <a:t> </a:t>
            </a:r>
            <a:r>
              <a:rPr lang="en-CA" sz="2000" b="1" dirty="0">
                <a:solidFill>
                  <a:srgbClr val="FFFFFF"/>
                </a:solidFill>
              </a:rPr>
              <a:t>stage</a:t>
            </a:r>
            <a:r>
              <a:rPr lang="en-CA" sz="2000" dirty="0">
                <a:solidFill>
                  <a:srgbClr val="FFFFFF"/>
                </a:solidFill>
              </a:rPr>
              <a:t> </a:t>
            </a:r>
            <a:r>
              <a:rPr lang="en-CA" sz="2000" b="1" dirty="0">
                <a:solidFill>
                  <a:srgbClr val="FFFFFF"/>
                </a:solidFill>
              </a:rPr>
              <a:t>behaviour </a:t>
            </a:r>
            <a:r>
              <a:rPr lang="en-CA" sz="2000" dirty="0">
                <a:solidFill>
                  <a:srgbClr val="FFFFFF"/>
                </a:solidFill>
              </a:rPr>
              <a:t>we are more consciously aware of how we are being perceived; whereas, in the back stage we are less anxious about how we might be judged due to our trust and familiarity with those closest to us.</a:t>
            </a:r>
          </a:p>
          <a:p>
            <a:r>
              <a:rPr lang="en-CA" sz="2000" dirty="0">
                <a:solidFill>
                  <a:srgbClr val="FFFFFF"/>
                </a:solidFill>
              </a:rPr>
              <a:t>Each of us unique. But we are unique within a framework made up of categories (social statuses) and expectations (roles).</a:t>
            </a:r>
          </a:p>
          <a:p>
            <a:endParaRPr lang="en-CA" sz="2000" dirty="0">
              <a:solidFill>
                <a:srgbClr val="FFFFFF"/>
              </a:solidFill>
            </a:endParaRPr>
          </a:p>
        </p:txBody>
      </p:sp>
    </p:spTree>
    <p:extLst>
      <p:ext uri="{BB962C8B-B14F-4D97-AF65-F5344CB8AC3E}">
        <p14:creationId xmlns:p14="http://schemas.microsoft.com/office/powerpoint/2010/main" val="303516927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411868"/>
            <a:ext cx="11449050" cy="338554"/>
          </a:xfrm>
          <a:prstGeom prst="rect">
            <a:avLst/>
          </a:prstGeom>
          <a:noFill/>
        </p:spPr>
        <p:txBody>
          <a:bodyPr wrap="square">
            <a:spAutoFit/>
          </a:bodyPr>
          <a:lstStyle/>
          <a:p>
            <a:pPr algn="ctr"/>
            <a:r>
              <a:rPr lang="en-CA" sz="1600" b="1" dirty="0"/>
              <a:t>Canada Map Vectors by </a:t>
            </a:r>
            <a:r>
              <a:rPr lang="en-CA" sz="1600" b="1" dirty="0" err="1"/>
              <a:t>Vecteezy</a:t>
            </a:r>
            <a:endParaRPr lang="en-CA" sz="1600" b="1" dirty="0"/>
          </a:p>
        </p:txBody>
      </p:sp>
    </p:spTree>
    <p:extLst>
      <p:ext uri="{BB962C8B-B14F-4D97-AF65-F5344CB8AC3E}">
        <p14:creationId xmlns:p14="http://schemas.microsoft.com/office/powerpoint/2010/main" val="56126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13A450-637F-49B5-889D-360A1B9C1E0E}"/>
              </a:ext>
            </a:extLst>
          </p:cNvPr>
          <p:cNvPicPr>
            <a:picLocks noChangeAspect="1"/>
          </p:cNvPicPr>
          <p:nvPr/>
        </p:nvPicPr>
        <p:blipFill rotWithShape="1">
          <a:blip r:embed="rId3"/>
          <a:srcRect t="5833" b="5555"/>
          <a:stretch/>
        </p:blipFill>
        <p:spPr>
          <a:xfrm>
            <a:off x="-11112" y="0"/>
            <a:ext cx="12203112" cy="6858000"/>
          </a:xfrm>
          <a:prstGeom prst="rect">
            <a:avLst/>
          </a:prstGeom>
        </p:spPr>
      </p:pic>
      <p:sp>
        <p:nvSpPr>
          <p:cNvPr id="9" name="TextBox 8">
            <a:extLst>
              <a:ext uri="{FF2B5EF4-FFF2-40B4-BE49-F238E27FC236}">
                <a16:creationId xmlns:a16="http://schemas.microsoft.com/office/drawing/2014/main" id="{70034332-EC79-4B4F-BA2F-480D56703EBB}"/>
              </a:ext>
            </a:extLst>
          </p:cNvPr>
          <p:cNvSpPr txBox="1"/>
          <p:nvPr/>
        </p:nvSpPr>
        <p:spPr>
          <a:xfrm>
            <a:off x="709613" y="6248672"/>
            <a:ext cx="6143624" cy="461665"/>
          </a:xfrm>
          <a:prstGeom prst="rect">
            <a:avLst/>
          </a:prstGeom>
          <a:noFill/>
        </p:spPr>
        <p:txBody>
          <a:bodyPr wrap="square">
            <a:spAutoFit/>
          </a:bodyPr>
          <a:lstStyle/>
          <a:p>
            <a:r>
              <a:rPr lang="en-CA" sz="2400" b="1" dirty="0">
                <a:solidFill>
                  <a:schemeClr val="bg1"/>
                </a:solidFill>
                <a:hlinkClick r:id="rId4">
                  <a:extLst>
                    <a:ext uri="{A12FA001-AC4F-418D-AE19-62706E023703}">
                      <ahyp:hlinkClr xmlns:ahyp="http://schemas.microsoft.com/office/drawing/2018/hyperlinkcolor" val="tx"/>
                    </a:ext>
                  </a:extLst>
                </a:hlinkClick>
              </a:rPr>
              <a:t>https://www.dailymotion.com/video/x4bn77k</a:t>
            </a:r>
            <a:endParaRPr lang="en-CA" sz="2400" b="1" dirty="0">
              <a:solidFill>
                <a:schemeClr val="bg1"/>
              </a:solidFill>
            </a:endParaRPr>
          </a:p>
        </p:txBody>
      </p:sp>
      <p:sp>
        <p:nvSpPr>
          <p:cNvPr id="2" name="Title 1"/>
          <p:cNvSpPr>
            <a:spLocks noGrp="1"/>
          </p:cNvSpPr>
          <p:nvPr>
            <p:ph type="title"/>
          </p:nvPr>
        </p:nvSpPr>
        <p:spPr>
          <a:xfrm>
            <a:off x="376187" y="239996"/>
            <a:ext cx="10515600" cy="2655604"/>
          </a:xfrm>
        </p:spPr>
        <p:txBody>
          <a:bodyPr>
            <a:normAutofit fontScale="90000"/>
          </a:bodyPr>
          <a:lstStyle/>
          <a:p>
            <a:r>
              <a:rPr lang="en-CA" dirty="0">
                <a:solidFill>
                  <a:schemeClr val="bg1"/>
                </a:solidFill>
              </a:rPr>
              <a:t>Front-Stage and </a:t>
            </a:r>
            <a:br>
              <a:rPr lang="en-CA" dirty="0">
                <a:solidFill>
                  <a:schemeClr val="bg1"/>
                </a:solidFill>
              </a:rPr>
            </a:br>
            <a:r>
              <a:rPr lang="en-CA" dirty="0">
                <a:solidFill>
                  <a:schemeClr val="bg1"/>
                </a:solidFill>
              </a:rPr>
              <a:t>Back Stage </a:t>
            </a:r>
            <a:br>
              <a:rPr lang="en-CA" dirty="0">
                <a:solidFill>
                  <a:schemeClr val="bg1"/>
                </a:solidFill>
              </a:rPr>
            </a:br>
            <a:r>
              <a:rPr lang="en-CA" dirty="0">
                <a:solidFill>
                  <a:schemeClr val="bg1"/>
                </a:solidFill>
              </a:rPr>
              <a:t>Behaviour</a:t>
            </a:r>
          </a:p>
        </p:txBody>
      </p:sp>
    </p:spTree>
    <p:extLst>
      <p:ext uri="{BB962C8B-B14F-4D97-AF65-F5344CB8AC3E}">
        <p14:creationId xmlns:p14="http://schemas.microsoft.com/office/powerpoint/2010/main" val="320745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467DC-2894-4463-8F42-39E3C630184D}"/>
              </a:ext>
            </a:extLst>
          </p:cNvPr>
          <p:cNvPicPr>
            <a:picLocks noChangeAspect="1"/>
          </p:cNvPicPr>
          <p:nvPr/>
        </p:nvPicPr>
        <p:blipFill rotWithShape="1">
          <a:blip r:embed="rId3"/>
          <a:srcRect l="-83" t="4283" r="9823" b="14501"/>
          <a:stretch/>
        </p:blipFill>
        <p:spPr>
          <a:xfrm>
            <a:off x="-42108" y="-5644"/>
            <a:ext cx="12234108" cy="6863644"/>
          </a:xfrm>
          <a:prstGeom prst="rect">
            <a:avLst/>
          </a:prstGeom>
        </p:spPr>
      </p:pic>
      <p:sp>
        <p:nvSpPr>
          <p:cNvPr id="7" name="Rectangle 6">
            <a:extLst>
              <a:ext uri="{FF2B5EF4-FFF2-40B4-BE49-F238E27FC236}">
                <a16:creationId xmlns:a16="http://schemas.microsoft.com/office/drawing/2014/main" id="{C21D3BB3-AB0E-4172-A8FF-55ED6134130A}"/>
              </a:ext>
            </a:extLst>
          </p:cNvPr>
          <p:cNvSpPr/>
          <p:nvPr/>
        </p:nvSpPr>
        <p:spPr>
          <a:xfrm>
            <a:off x="-42108" y="-43744"/>
            <a:ext cx="12234108" cy="697794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Tree>
    <p:extLst>
      <p:ext uri="{BB962C8B-B14F-4D97-AF65-F5344CB8AC3E}">
        <p14:creationId xmlns:p14="http://schemas.microsoft.com/office/powerpoint/2010/main" val="1244102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cup of Latte Beside Macbook Pro">
            <a:extLst>
              <a:ext uri="{FF2B5EF4-FFF2-40B4-BE49-F238E27FC236}">
                <a16:creationId xmlns:a16="http://schemas.microsoft.com/office/drawing/2014/main" id="{9D1EB56F-6AD7-4B55-AFC1-239304EB1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78" b="7979"/>
          <a:stretch/>
        </p:blipFill>
        <p:spPr bwMode="auto">
          <a:xfrm>
            <a:off x="-30996" y="0"/>
            <a:ext cx="12229611" cy="6954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E743A06F-1D67-44C1-914C-EFDA9CA801A4}"/>
              </a:ext>
            </a:extLst>
          </p:cNvPr>
          <p:cNvSpPr txBox="1"/>
          <p:nvPr/>
        </p:nvSpPr>
        <p:spPr>
          <a:xfrm>
            <a:off x="371475" y="6296895"/>
            <a:ext cx="29813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1060604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330BA5-4FC5-4D1C-9027-DFE54B83B145}"/>
              </a:ext>
            </a:extLst>
          </p:cNvPr>
          <p:cNvGrpSpPr/>
          <p:nvPr/>
        </p:nvGrpSpPr>
        <p:grpSpPr>
          <a:xfrm>
            <a:off x="-30999" y="0"/>
            <a:ext cx="12222999" cy="6898740"/>
            <a:chOff x="-30999" y="0"/>
            <a:chExt cx="12222999" cy="6898740"/>
          </a:xfrm>
        </p:grpSpPr>
        <p:pic>
          <p:nvPicPr>
            <p:cNvPr id="2050" name="Picture 2" descr="Happy pupils studying in classroom isolated flat illustration. cartoon children characters sitting at tables in school lesson. Free Vector">
              <a:extLst>
                <a:ext uri="{FF2B5EF4-FFF2-40B4-BE49-F238E27FC236}">
                  <a16:creationId xmlns:a16="http://schemas.microsoft.com/office/drawing/2014/main" id="{E9B50543-F73A-4B98-95F3-6E71C6598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 r="2532"/>
            <a:stretch/>
          </p:blipFill>
          <p:spPr bwMode="auto">
            <a:xfrm>
              <a:off x="-1" y="892609"/>
              <a:ext cx="12192001" cy="6006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64F656-2D1B-4952-833C-9C5695D2DD78}"/>
                </a:ext>
              </a:extLst>
            </p:cNvPr>
            <p:cNvSpPr/>
            <p:nvPr/>
          </p:nvSpPr>
          <p:spPr>
            <a:xfrm flipV="1">
              <a:off x="-30999" y="0"/>
              <a:ext cx="12192002" cy="6898740"/>
            </a:xfrm>
            <a:prstGeom prst="rect">
              <a:avLst/>
            </a:prstGeom>
            <a:gradFill>
              <a:gsLst>
                <a:gs pos="100000">
                  <a:schemeClr val="bg1"/>
                </a:gs>
                <a:gs pos="5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Shape, rectangle&#10;&#10;Description automatically generated">
              <a:extLst>
                <a:ext uri="{FF2B5EF4-FFF2-40B4-BE49-F238E27FC236}">
                  <a16:creationId xmlns:a16="http://schemas.microsoft.com/office/drawing/2014/main" id="{3422D0C9-301C-45E8-8BEF-8739659D3B7A}"/>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1937524" y="1946850"/>
              <a:ext cx="8319248" cy="1729799"/>
            </a:xfrm>
            <a:prstGeom prst="rect">
              <a:avLst/>
            </a:prstGeom>
          </p:spPr>
        </p:pic>
        <p:sp>
          <p:nvSpPr>
            <p:cNvPr id="14" name="Title 1">
              <a:extLst>
                <a:ext uri="{FF2B5EF4-FFF2-40B4-BE49-F238E27FC236}">
                  <a16:creationId xmlns:a16="http://schemas.microsoft.com/office/drawing/2014/main" id="{F9BD8751-66AE-4AA3-BB60-FC99A65C3C30}"/>
                </a:ext>
              </a:extLst>
            </p:cNvPr>
            <p:cNvSpPr txBox="1">
              <a:spLocks/>
            </p:cNvSpPr>
            <p:nvPr/>
          </p:nvSpPr>
          <p:spPr>
            <a:xfrm>
              <a:off x="3194619" y="2129405"/>
              <a:ext cx="5816031" cy="109451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7200" dirty="0">
                  <a:ln w="19050">
                    <a:solidFill>
                      <a:schemeClr val="bg1">
                        <a:lumMod val="95000"/>
                      </a:schemeClr>
                    </a:solidFill>
                  </a:ln>
                  <a:solidFill>
                    <a:srgbClr val="C00000"/>
                  </a:solidFill>
                </a:rPr>
                <a:t>ATTENDANCE MATTERS</a:t>
              </a:r>
            </a:p>
          </p:txBody>
        </p:sp>
      </p:grpSp>
      <p:sp>
        <p:nvSpPr>
          <p:cNvPr id="2" name="Title 1"/>
          <p:cNvSpPr>
            <a:spLocks noGrp="1"/>
          </p:cNvSpPr>
          <p:nvPr>
            <p:ph type="title"/>
          </p:nvPr>
        </p:nvSpPr>
        <p:spPr>
          <a:xfrm>
            <a:off x="371475" y="239996"/>
            <a:ext cx="5724525" cy="1325563"/>
          </a:xfrm>
        </p:spPr>
        <p:txBody>
          <a:bodyPr>
            <a:normAutofit fontScale="90000"/>
          </a:bodyPr>
          <a:lstStyle/>
          <a:p>
            <a:r>
              <a:rPr lang="en-CA" dirty="0"/>
              <a:t>ATTENDANCE</a:t>
            </a:r>
          </a:p>
        </p:txBody>
      </p:sp>
      <p:sp>
        <p:nvSpPr>
          <p:cNvPr id="15" name="TextBox 14">
            <a:hlinkClick r:id="rId5"/>
            <a:extLst>
              <a:ext uri="{FF2B5EF4-FFF2-40B4-BE49-F238E27FC236}">
                <a16:creationId xmlns:a16="http://schemas.microsoft.com/office/drawing/2014/main" id="{1FF5559C-7686-4156-9CCB-BE656D12B80D}"/>
              </a:ext>
            </a:extLst>
          </p:cNvPr>
          <p:cNvSpPr txBox="1"/>
          <p:nvPr/>
        </p:nvSpPr>
        <p:spPr>
          <a:xfrm>
            <a:off x="8720137" y="6480731"/>
            <a:ext cx="3795713" cy="369332"/>
          </a:xfrm>
          <a:prstGeom prst="rect">
            <a:avLst/>
          </a:prstGeom>
          <a:noFill/>
        </p:spPr>
        <p:txBody>
          <a:bodyPr wrap="square">
            <a:spAutoFit/>
          </a:bodyPr>
          <a:lstStyle/>
          <a:p>
            <a:r>
              <a:rPr lang="en-CA" b="1" dirty="0"/>
              <a:t>Image by </a:t>
            </a:r>
            <a:r>
              <a:rPr lang="en-CA" b="1" dirty="0" err="1"/>
              <a:t>pch.vector</a:t>
            </a:r>
            <a:r>
              <a:rPr lang="en-CA" b="1" dirty="0"/>
              <a:t> -  freepik.com</a:t>
            </a:r>
          </a:p>
        </p:txBody>
      </p:sp>
    </p:spTree>
    <p:extLst>
      <p:ext uri="{BB962C8B-B14F-4D97-AF65-F5344CB8AC3E}">
        <p14:creationId xmlns:p14="http://schemas.microsoft.com/office/powerpoint/2010/main" val="317311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Socialization</a:t>
            </a:r>
          </a:p>
        </p:txBody>
      </p:sp>
      <p:sp>
        <p:nvSpPr>
          <p:cNvPr id="3" name="Content Placeholder 2"/>
          <p:cNvSpPr>
            <a:spLocks noGrp="1"/>
          </p:cNvSpPr>
          <p:nvPr>
            <p:ph idx="1"/>
          </p:nvPr>
        </p:nvSpPr>
        <p:spPr>
          <a:xfrm>
            <a:off x="376187" y="1565559"/>
            <a:ext cx="5171899" cy="4600291"/>
          </a:xfrm>
        </p:spPr>
        <p:txBody>
          <a:bodyPr>
            <a:normAutofit lnSpcReduction="10000"/>
          </a:bodyPr>
          <a:lstStyle/>
          <a:p>
            <a:r>
              <a:rPr lang="en-CA" b="1" dirty="0"/>
              <a:t>Socialization</a:t>
            </a:r>
            <a:r>
              <a:rPr lang="en-CA" dirty="0"/>
              <a:t>: </a:t>
            </a:r>
          </a:p>
          <a:p>
            <a:r>
              <a:rPr lang="en-CA" dirty="0"/>
              <a:t>The process, through interactions with others, by which we come to understand different social statuses and the roles, or behavioral expectations.</a:t>
            </a:r>
          </a:p>
          <a:p>
            <a:r>
              <a:rPr lang="en-CA" b="1" dirty="0"/>
              <a:t>Socialization</a:t>
            </a:r>
            <a:r>
              <a:rPr lang="en-CA" dirty="0"/>
              <a:t> as a process begins when we are young.</a:t>
            </a:r>
          </a:p>
          <a:p>
            <a:pPr lvl="1"/>
            <a:r>
              <a:rPr lang="en-CA" dirty="0"/>
              <a:t>Think of babies: parents spend a considerable amount of time teaching babies how and when to sleep, eat, and communicate. We are taught how to behave in society and to be aware of social expectations.</a:t>
            </a:r>
          </a:p>
          <a:p>
            <a:endParaRPr lang="en-CA" dirty="0"/>
          </a:p>
        </p:txBody>
      </p:sp>
      <p:grpSp>
        <p:nvGrpSpPr>
          <p:cNvPr id="5" name="Group 4">
            <a:extLst>
              <a:ext uri="{FF2B5EF4-FFF2-40B4-BE49-F238E27FC236}">
                <a16:creationId xmlns:a16="http://schemas.microsoft.com/office/drawing/2014/main" id="{E5CB5A3D-488B-4E7E-BF54-8014F3BFC708}"/>
              </a:ext>
            </a:extLst>
          </p:cNvPr>
          <p:cNvGrpSpPr/>
          <p:nvPr/>
        </p:nvGrpSpPr>
        <p:grpSpPr>
          <a:xfrm>
            <a:off x="6096000" y="0"/>
            <a:ext cx="6096000" cy="6858000"/>
            <a:chOff x="6096000" y="0"/>
            <a:chExt cx="6096000" cy="6858000"/>
          </a:xfrm>
        </p:grpSpPr>
        <p:pic>
          <p:nvPicPr>
            <p:cNvPr id="10242" name="Picture 2" descr="Free Woman and Children Taking Photo Stock Photo">
              <a:extLst>
                <a:ext uri="{FF2B5EF4-FFF2-40B4-BE49-F238E27FC236}">
                  <a16:creationId xmlns:a16="http://schemas.microsoft.com/office/drawing/2014/main" id="{97B188BD-A7A8-449D-9E39-F2CCA43AA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00"/>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A5BC85C4-206B-4815-8576-B73EC5DCD3F6}"/>
                </a:ext>
              </a:extLst>
            </p:cNvPr>
            <p:cNvSpPr txBox="1"/>
            <p:nvPr/>
          </p:nvSpPr>
          <p:spPr>
            <a:xfrm>
              <a:off x="8377466" y="6248672"/>
              <a:ext cx="3814534" cy="369332"/>
            </a:xfrm>
            <a:prstGeom prst="rect">
              <a:avLst/>
            </a:prstGeom>
            <a:noFill/>
          </p:spPr>
          <p:txBody>
            <a:bodyPr wrap="square">
              <a:spAutoFit/>
            </a:bodyPr>
            <a:lstStyle/>
            <a:p>
              <a:r>
                <a:rPr lang="en-CA" b="1" i="0" dirty="0">
                  <a:solidFill>
                    <a:schemeClr val="bg1"/>
                  </a:solidFill>
                  <a:effectLst/>
                  <a:latin typeface="Calibri" panose="020F0502020204030204" pitchFamily="34" charset="0"/>
                </a:rPr>
                <a:t>Photo by kelvin octa – Pexels.com</a:t>
              </a:r>
              <a:endParaRPr lang="en-CA" b="1" dirty="0">
                <a:solidFill>
                  <a:schemeClr val="bg1"/>
                </a:solidFill>
              </a:endParaRPr>
            </a:p>
          </p:txBody>
        </p:sp>
      </p:grpSp>
    </p:spTree>
    <p:extLst>
      <p:ext uri="{BB962C8B-B14F-4D97-AF65-F5344CB8AC3E}">
        <p14:creationId xmlns:p14="http://schemas.microsoft.com/office/powerpoint/2010/main" val="376520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Socialization</a:t>
            </a:r>
          </a:p>
        </p:txBody>
      </p:sp>
      <p:sp>
        <p:nvSpPr>
          <p:cNvPr id="3" name="Content Placeholder 2"/>
          <p:cNvSpPr>
            <a:spLocks noGrp="1"/>
          </p:cNvSpPr>
          <p:nvPr>
            <p:ph idx="1"/>
          </p:nvPr>
        </p:nvSpPr>
        <p:spPr>
          <a:xfrm>
            <a:off x="6095999" y="1565559"/>
            <a:ext cx="5719814" cy="5284504"/>
          </a:xfrm>
        </p:spPr>
        <p:txBody>
          <a:bodyPr>
            <a:normAutofit lnSpcReduction="10000"/>
          </a:bodyPr>
          <a:lstStyle/>
          <a:p>
            <a:r>
              <a:rPr lang="en-CA" dirty="0"/>
              <a:t>Throughout our lives we are exposed to many agents of socialization, including: parents, schools, peer groups, families, and friends.</a:t>
            </a:r>
          </a:p>
          <a:p>
            <a:r>
              <a:rPr lang="en-CA" dirty="0"/>
              <a:t>In high school, individuals often feel tremendous pressure to conform to the norms, attitudes, speech patterns, and dress codes of their peer groups.</a:t>
            </a:r>
          </a:p>
          <a:p>
            <a:r>
              <a:rPr lang="en-CA" dirty="0"/>
              <a:t> Think of movies like Mean Girls or Clueless.  In these movies, there are the popular girls who set the trends, and those who aspire to be like them.</a:t>
            </a:r>
          </a:p>
          <a:p>
            <a:endParaRPr lang="en-CA" dirty="0"/>
          </a:p>
          <a:p>
            <a:r>
              <a:rPr lang="en-CA" dirty="0"/>
              <a:t>IDENTITY SHORT FILM</a:t>
            </a:r>
            <a:br>
              <a:rPr lang="en-CA" dirty="0"/>
            </a:br>
            <a:r>
              <a:rPr lang="en-CA" b="1" dirty="0"/>
              <a:t>https://youtu.be/ikGVWEvUzNM</a:t>
            </a:r>
          </a:p>
          <a:p>
            <a:endParaRPr lang="en-CA" dirty="0"/>
          </a:p>
          <a:p>
            <a:endParaRPr lang="en-CA" dirty="0"/>
          </a:p>
          <a:p>
            <a:endParaRPr lang="en-CA" dirty="0"/>
          </a:p>
          <a:p>
            <a:endParaRPr lang="en-CA" dirty="0"/>
          </a:p>
          <a:p>
            <a:endParaRPr lang="en-CA" dirty="0"/>
          </a:p>
        </p:txBody>
      </p:sp>
      <p:pic>
        <p:nvPicPr>
          <p:cNvPr id="2050" name="Picture 2">
            <a:extLst>
              <a:ext uri="{FF2B5EF4-FFF2-40B4-BE49-F238E27FC236}">
                <a16:creationId xmlns:a16="http://schemas.microsoft.com/office/drawing/2014/main" id="{7A7E1461-5234-45DB-AE08-F11FCD58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532871"/>
            <a:ext cx="4944584" cy="2674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dentity short film 2020 - YouTube">
            <a:extLst>
              <a:ext uri="{FF2B5EF4-FFF2-40B4-BE49-F238E27FC236}">
                <a16:creationId xmlns:a16="http://schemas.microsoft.com/office/drawing/2014/main" id="{98C71EF5-9F90-45CC-AC58-8D457C6BCE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7" t="9742" r="15364" b="9639"/>
          <a:stretch/>
        </p:blipFill>
        <p:spPr bwMode="auto">
          <a:xfrm>
            <a:off x="1821108" y="3853850"/>
            <a:ext cx="4188543" cy="231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5"/>
            <a:extLst>
              <a:ext uri="{FF2B5EF4-FFF2-40B4-BE49-F238E27FC236}">
                <a16:creationId xmlns:a16="http://schemas.microsoft.com/office/drawing/2014/main" id="{8AF82212-3EC2-4E7C-A66F-FB080F8AF7F3}"/>
              </a:ext>
            </a:extLst>
          </p:cNvPr>
          <p:cNvSpPr txBox="1"/>
          <p:nvPr/>
        </p:nvSpPr>
        <p:spPr>
          <a:xfrm>
            <a:off x="371475" y="6311435"/>
            <a:ext cx="3286125" cy="369332"/>
          </a:xfrm>
          <a:prstGeom prst="rect">
            <a:avLst/>
          </a:prstGeom>
          <a:noFill/>
        </p:spPr>
        <p:txBody>
          <a:bodyPr wrap="square">
            <a:spAutoFit/>
          </a:bodyPr>
          <a:lstStyle/>
          <a:p>
            <a:pPr marL="0" indent="0">
              <a:buFont typeface="+mj-lt"/>
              <a:buNone/>
            </a:pPr>
            <a:r>
              <a:rPr lang="en-US" dirty="0"/>
              <a:t>Images from Identity Short Film</a:t>
            </a:r>
          </a:p>
        </p:txBody>
      </p:sp>
    </p:spTree>
    <p:extLst>
      <p:ext uri="{BB962C8B-B14F-4D97-AF65-F5344CB8AC3E}">
        <p14:creationId xmlns:p14="http://schemas.microsoft.com/office/powerpoint/2010/main" val="156770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dentity SHORT FILM (Award Winning Inspirational Short)">
            <a:hlinkClick r:id="" action="ppaction://media"/>
            <a:extLst>
              <a:ext uri="{FF2B5EF4-FFF2-40B4-BE49-F238E27FC236}">
                <a16:creationId xmlns:a16="http://schemas.microsoft.com/office/drawing/2014/main" id="{F055C640-BD7B-4B5C-8F7F-6C051CF4D437}"/>
              </a:ext>
            </a:extLst>
          </p:cNvPr>
          <p:cNvPicPr>
            <a:picLocks noRot="1" noChangeAspect="1"/>
          </p:cNvPicPr>
          <p:nvPr>
            <a:videoFile r:link="rId1"/>
          </p:nvPr>
        </p:nvPicPr>
        <p:blipFill>
          <a:blip r:embed="rId4"/>
          <a:stretch>
            <a:fillRect/>
          </a:stretch>
        </p:blipFill>
        <p:spPr>
          <a:xfrm>
            <a:off x="0" y="-15240"/>
            <a:ext cx="12192000" cy="6865303"/>
          </a:xfrm>
          <a:prstGeom prst="rect">
            <a:avLst/>
          </a:prstGeom>
        </p:spPr>
      </p:pic>
      <p:pic>
        <p:nvPicPr>
          <p:cNvPr id="4098" name="Picture 2">
            <a:hlinkClick r:id="rId5"/>
            <a:extLst>
              <a:ext uri="{FF2B5EF4-FFF2-40B4-BE49-F238E27FC236}">
                <a16:creationId xmlns:a16="http://schemas.microsoft.com/office/drawing/2014/main" id="{83B9EBE4-B17B-49D8-B5BB-9449FB15D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4" y="793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5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F33DC1-8DFF-4782-9F4E-1A6981B12E65}"/>
              </a:ext>
            </a:extLst>
          </p:cNvPr>
          <p:cNvPicPr>
            <a:picLocks noChangeAspect="1"/>
          </p:cNvPicPr>
          <p:nvPr/>
        </p:nvPicPr>
        <p:blipFill rotWithShape="1">
          <a:blip r:embed="rId3"/>
          <a:srcRect t="5591" b="6881"/>
          <a:stretch/>
        </p:blipFill>
        <p:spPr>
          <a:xfrm>
            <a:off x="-30997" y="0"/>
            <a:ext cx="12222997" cy="6850063"/>
          </a:xfrm>
          <a:prstGeom prst="rect">
            <a:avLst/>
          </a:prstGeom>
        </p:spPr>
      </p:pic>
      <p:sp>
        <p:nvSpPr>
          <p:cNvPr id="7" name="Rectangle 6">
            <a:extLst>
              <a:ext uri="{FF2B5EF4-FFF2-40B4-BE49-F238E27FC236}">
                <a16:creationId xmlns:a16="http://schemas.microsoft.com/office/drawing/2014/main" id="{C21D3BB3-AB0E-4172-A8FF-55ED6134130A}"/>
              </a:ext>
            </a:extLst>
          </p:cNvPr>
          <p:cNvSpPr/>
          <p:nvPr/>
        </p:nvSpPr>
        <p:spPr>
          <a:xfrm>
            <a:off x="-30996" y="-54768"/>
            <a:ext cx="12222996" cy="7113294"/>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 : MASKS</a:t>
            </a:r>
          </a:p>
        </p:txBody>
      </p:sp>
      <p:sp>
        <p:nvSpPr>
          <p:cNvPr id="9" name="TextBox 8">
            <a:hlinkClick r:id="rId4"/>
            <a:extLst>
              <a:ext uri="{FF2B5EF4-FFF2-40B4-BE49-F238E27FC236}">
                <a16:creationId xmlns:a16="http://schemas.microsoft.com/office/drawing/2014/main" id="{4080261F-81BC-4E13-9517-0B480A9DB8C6}"/>
              </a:ext>
            </a:extLst>
          </p:cNvPr>
          <p:cNvSpPr txBox="1"/>
          <p:nvPr/>
        </p:nvSpPr>
        <p:spPr>
          <a:xfrm>
            <a:off x="371475" y="6311435"/>
            <a:ext cx="3286125" cy="369332"/>
          </a:xfrm>
          <a:prstGeom prst="rect">
            <a:avLst/>
          </a:prstGeom>
          <a:noFill/>
        </p:spPr>
        <p:txBody>
          <a:bodyPr wrap="square">
            <a:spAutoFit/>
          </a:bodyPr>
          <a:lstStyle/>
          <a:p>
            <a:pPr marL="0" indent="0">
              <a:buFont typeface="+mj-lt"/>
              <a:buNone/>
            </a:pPr>
            <a:r>
              <a:rPr lang="en-US" dirty="0">
                <a:solidFill>
                  <a:schemeClr val="bg1"/>
                </a:solidFill>
              </a:rPr>
              <a:t>Images from Identity Short Film</a:t>
            </a:r>
          </a:p>
        </p:txBody>
      </p:sp>
    </p:spTree>
    <p:extLst>
      <p:ext uri="{BB962C8B-B14F-4D97-AF65-F5344CB8AC3E}">
        <p14:creationId xmlns:p14="http://schemas.microsoft.com/office/powerpoint/2010/main" val="167576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Socialization</a:t>
            </a:r>
          </a:p>
        </p:txBody>
      </p:sp>
      <p:sp>
        <p:nvSpPr>
          <p:cNvPr id="3" name="Content Placeholder 2"/>
          <p:cNvSpPr>
            <a:spLocks noGrp="1"/>
          </p:cNvSpPr>
          <p:nvPr>
            <p:ph idx="1"/>
          </p:nvPr>
        </p:nvSpPr>
        <p:spPr>
          <a:xfrm>
            <a:off x="6828503" y="1565559"/>
            <a:ext cx="4987310" cy="5284504"/>
          </a:xfrm>
        </p:spPr>
        <p:txBody>
          <a:bodyPr>
            <a:normAutofit/>
          </a:bodyPr>
          <a:lstStyle/>
          <a:p>
            <a:pPr marL="0" indent="0">
              <a:buNone/>
            </a:pPr>
            <a:r>
              <a:rPr lang="en-US" b="1" dirty="0"/>
              <a:t>The Mask You Live In!</a:t>
            </a:r>
          </a:p>
          <a:p>
            <a:r>
              <a:rPr lang="en-US" dirty="0"/>
              <a:t>A preview of boys and young men as they struggle to stay true to themselves while negotiating America’s narrow definition of masculinity.</a:t>
            </a:r>
          </a:p>
          <a:p>
            <a:endParaRPr lang="en-CA" dirty="0"/>
          </a:p>
          <a:p>
            <a:endParaRPr lang="en-CA" dirty="0"/>
          </a:p>
          <a:p>
            <a:endParaRPr lang="en-CA" dirty="0"/>
          </a:p>
          <a:p>
            <a:endParaRPr lang="en-CA" dirty="0"/>
          </a:p>
        </p:txBody>
      </p:sp>
      <p:sp>
        <p:nvSpPr>
          <p:cNvPr id="6" name="TextBox 5">
            <a:extLst>
              <a:ext uri="{FF2B5EF4-FFF2-40B4-BE49-F238E27FC236}">
                <a16:creationId xmlns:a16="http://schemas.microsoft.com/office/drawing/2014/main" id="{75B831B6-6581-4066-BE1E-D920353F31BA}"/>
              </a:ext>
            </a:extLst>
          </p:cNvPr>
          <p:cNvSpPr txBox="1"/>
          <p:nvPr/>
        </p:nvSpPr>
        <p:spPr>
          <a:xfrm>
            <a:off x="7433187" y="5981184"/>
            <a:ext cx="4382626" cy="646331"/>
          </a:xfrm>
          <a:prstGeom prst="rect">
            <a:avLst/>
          </a:prstGeom>
          <a:noFill/>
        </p:spPr>
        <p:txBody>
          <a:bodyPr wrap="square">
            <a:spAutoFit/>
          </a:bodyPr>
          <a:lstStyle/>
          <a:p>
            <a:r>
              <a:rPr lang="en-CA" dirty="0"/>
              <a:t>The Mask You Live In:</a:t>
            </a:r>
          </a:p>
          <a:p>
            <a:r>
              <a:rPr lang="en-CA" dirty="0">
                <a:hlinkClick r:id="rId3"/>
              </a:rPr>
              <a:t>http://youtu.be/hc45-ptHMxo</a:t>
            </a:r>
            <a:endParaRPr lang="en-CA" dirty="0"/>
          </a:p>
        </p:txBody>
      </p:sp>
      <p:pic>
        <p:nvPicPr>
          <p:cNvPr id="1026" name="Picture 2" descr="The Mask You Live In—Home Rental">
            <a:extLst>
              <a:ext uri="{FF2B5EF4-FFF2-40B4-BE49-F238E27FC236}">
                <a16:creationId xmlns:a16="http://schemas.microsoft.com/office/drawing/2014/main" id="{C8090F64-8D8C-48D3-9AD1-1A8AD0560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10" y="1557338"/>
            <a:ext cx="5752690" cy="3235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5"/>
            <a:extLst>
              <a:ext uri="{FF2B5EF4-FFF2-40B4-BE49-F238E27FC236}">
                <a16:creationId xmlns:a16="http://schemas.microsoft.com/office/drawing/2014/main" id="{3B590E75-EF40-407C-A251-16481EA6A359}"/>
              </a:ext>
            </a:extLst>
          </p:cNvPr>
          <p:cNvSpPr txBox="1"/>
          <p:nvPr/>
        </p:nvSpPr>
        <p:spPr>
          <a:xfrm>
            <a:off x="371475" y="6311435"/>
            <a:ext cx="4987310" cy="369332"/>
          </a:xfrm>
          <a:prstGeom prst="rect">
            <a:avLst/>
          </a:prstGeom>
          <a:noFill/>
        </p:spPr>
        <p:txBody>
          <a:bodyPr wrap="square">
            <a:spAutoFit/>
          </a:bodyPr>
          <a:lstStyle/>
          <a:p>
            <a:pPr marL="0" indent="0">
              <a:buFont typeface="+mj-lt"/>
              <a:buNone/>
            </a:pPr>
            <a:r>
              <a:rPr lang="en-US" dirty="0"/>
              <a:t>Image from The Mask You Live In Documentary</a:t>
            </a:r>
          </a:p>
        </p:txBody>
      </p:sp>
    </p:spTree>
    <p:extLst>
      <p:ext uri="{BB962C8B-B14F-4D97-AF65-F5344CB8AC3E}">
        <p14:creationId xmlns:p14="http://schemas.microsoft.com/office/powerpoint/2010/main" val="204037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Mask You Live In - Official Trailer">
            <a:hlinkClick r:id="" action="ppaction://media"/>
            <a:extLst>
              <a:ext uri="{FF2B5EF4-FFF2-40B4-BE49-F238E27FC236}">
                <a16:creationId xmlns:a16="http://schemas.microsoft.com/office/drawing/2014/main" id="{F1AD7865-9BB1-402F-8FCD-F36EAA498B17}"/>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3074" name="Picture 2">
            <a:hlinkClick r:id="rId5"/>
            <a:extLst>
              <a:ext uri="{FF2B5EF4-FFF2-40B4-BE49-F238E27FC236}">
                <a16:creationId xmlns:a16="http://schemas.microsoft.com/office/drawing/2014/main" id="{52B47D9E-7B67-40AA-B8C9-7EEAFF41B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hand holding a pen&#10;&#10;Description automatically generated with medium confidence">
            <a:extLst>
              <a:ext uri="{FF2B5EF4-FFF2-40B4-BE49-F238E27FC236}">
                <a16:creationId xmlns:a16="http://schemas.microsoft.com/office/drawing/2014/main" id="{54C85385-906B-463B-B491-25694BB672F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8710"/>
          <a:stretch/>
        </p:blipFill>
        <p:spPr>
          <a:xfrm>
            <a:off x="1" y="4763"/>
            <a:ext cx="12191999" cy="6842126"/>
          </a:xfrm>
          <a:prstGeom prst="rect">
            <a:avLst/>
          </a:prstGeom>
        </p:spPr>
      </p:pic>
      <p:sp>
        <p:nvSpPr>
          <p:cNvPr id="6" name="Rectangle 5">
            <a:extLst>
              <a:ext uri="{FF2B5EF4-FFF2-40B4-BE49-F238E27FC236}">
                <a16:creationId xmlns:a16="http://schemas.microsoft.com/office/drawing/2014/main" id="{D7B74275-7CBF-430B-8A98-39ADA2C6304D}"/>
              </a:ext>
            </a:extLst>
          </p:cNvPr>
          <p:cNvSpPr/>
          <p:nvPr/>
        </p:nvSpPr>
        <p:spPr>
          <a:xfrm>
            <a:off x="-2" y="-11111"/>
            <a:ext cx="12192001" cy="6858000"/>
          </a:xfrm>
          <a:prstGeom prst="rect">
            <a:avLst/>
          </a:prstGeom>
          <a:gradFill flip="none" rotWithShape="1">
            <a:gsLst>
              <a:gs pos="51000">
                <a:srgbClr val="FFFFFF">
                  <a:lumMod val="0"/>
                  <a:lumOff val="100000"/>
                  <a:alpha val="56000"/>
                </a:srgbClr>
              </a:gs>
              <a:gs pos="20000">
                <a:schemeClr val="bg1">
                  <a:alpha val="87000"/>
                </a:schemeClr>
              </a:gs>
              <a:gs pos="100000">
                <a:schemeClr val="bg1">
                  <a:alpha val="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376187" y="239996"/>
            <a:ext cx="11444338" cy="1325563"/>
          </a:xfrm>
        </p:spPr>
        <p:txBody>
          <a:bodyPr/>
          <a:lstStyle/>
          <a:p>
            <a:pPr algn="ctr"/>
            <a:r>
              <a:rPr lang="en-CA" dirty="0"/>
              <a:t>AGENDA</a:t>
            </a:r>
          </a:p>
        </p:txBody>
      </p:sp>
      <p:sp>
        <p:nvSpPr>
          <p:cNvPr id="11" name="Content Placeholder 2">
            <a:extLst>
              <a:ext uri="{FF2B5EF4-FFF2-40B4-BE49-F238E27FC236}">
                <a16:creationId xmlns:a16="http://schemas.microsoft.com/office/drawing/2014/main" id="{CEF7AE46-A6AB-4980-BDAA-E40C74E93C9E}"/>
              </a:ext>
            </a:extLst>
          </p:cNvPr>
          <p:cNvSpPr>
            <a:spLocks noGrp="1"/>
          </p:cNvSpPr>
          <p:nvPr>
            <p:ph idx="1"/>
          </p:nvPr>
        </p:nvSpPr>
        <p:spPr>
          <a:xfrm>
            <a:off x="1574800" y="1557338"/>
            <a:ext cx="4521200" cy="5060666"/>
          </a:xfrm>
        </p:spPr>
        <p:txBody>
          <a:bodyPr>
            <a:normAutofit/>
          </a:bodyPr>
          <a:lstStyle/>
          <a:p>
            <a:r>
              <a:rPr lang="en-US" sz="1600" b="1" dirty="0"/>
              <a:t>UPDATE</a:t>
            </a:r>
          </a:p>
          <a:p>
            <a:r>
              <a:rPr lang="en-US" sz="1600" b="1" dirty="0"/>
              <a:t>REVIEW LAST CLASS</a:t>
            </a:r>
          </a:p>
          <a:p>
            <a:r>
              <a:rPr lang="en-US" sz="1600" b="1" dirty="0"/>
              <a:t>LEARNING OUTCOMES </a:t>
            </a:r>
          </a:p>
          <a:p>
            <a:r>
              <a:rPr lang="en-US" sz="1600" b="1" dirty="0"/>
              <a:t>WHO AM I?</a:t>
            </a:r>
          </a:p>
          <a:p>
            <a:r>
              <a:rPr lang="en-US" sz="1600" b="1" dirty="0"/>
              <a:t>SOCIAL CONSTRUCT OF IDENTITY</a:t>
            </a:r>
          </a:p>
          <a:p>
            <a:r>
              <a:rPr lang="en-US" sz="1600" b="1" dirty="0"/>
              <a:t>ESSENTIALISM</a:t>
            </a:r>
          </a:p>
          <a:p>
            <a:r>
              <a:rPr lang="en-US" sz="1600" b="1" dirty="0"/>
              <a:t>SOCIAL CONSTRUCTIONISM</a:t>
            </a:r>
          </a:p>
          <a:p>
            <a:r>
              <a:rPr lang="en-US" sz="1600" b="1" dirty="0"/>
              <a:t>SOCIAL STATUS</a:t>
            </a:r>
          </a:p>
          <a:p>
            <a:pPr lvl="1"/>
            <a:r>
              <a:rPr lang="en-US" sz="1600" b="1" dirty="0"/>
              <a:t>ACHIEVED STATUS &amp; ASCRIBED STATUS</a:t>
            </a:r>
          </a:p>
          <a:p>
            <a:r>
              <a:rPr lang="en-US" sz="1600" b="1" dirty="0"/>
              <a:t>ROLES</a:t>
            </a:r>
          </a:p>
          <a:p>
            <a:pPr lvl="1"/>
            <a:r>
              <a:rPr lang="en-US" sz="1600" b="1" dirty="0"/>
              <a:t>FRONT AND BACK STAGE BEHAVOIUR</a:t>
            </a:r>
          </a:p>
          <a:p>
            <a:r>
              <a:rPr lang="en-US" sz="1600" b="1" dirty="0"/>
              <a:t>SOCIALIZATION</a:t>
            </a:r>
          </a:p>
          <a:p>
            <a:r>
              <a:rPr lang="en-US" sz="1600" b="1" dirty="0"/>
              <a:t>LOOKING GLASS SELF</a:t>
            </a:r>
          </a:p>
        </p:txBody>
      </p:sp>
      <p:sp>
        <p:nvSpPr>
          <p:cNvPr id="12" name="Content Placeholder 2">
            <a:extLst>
              <a:ext uri="{FF2B5EF4-FFF2-40B4-BE49-F238E27FC236}">
                <a16:creationId xmlns:a16="http://schemas.microsoft.com/office/drawing/2014/main" id="{D090C9AC-D20D-4421-AE9B-3D0D1EA62109}"/>
              </a:ext>
            </a:extLst>
          </p:cNvPr>
          <p:cNvSpPr txBox="1">
            <a:spLocks/>
          </p:cNvSpPr>
          <p:nvPr/>
        </p:nvSpPr>
        <p:spPr>
          <a:xfrm>
            <a:off x="6756610" y="1508329"/>
            <a:ext cx="5063916" cy="5222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SOCIAL CONSTRUCT OF GENDER</a:t>
            </a:r>
          </a:p>
          <a:p>
            <a:r>
              <a:rPr lang="en-US" sz="1600" b="1" dirty="0"/>
              <a:t>GENDER</a:t>
            </a:r>
          </a:p>
          <a:p>
            <a:r>
              <a:rPr lang="en-US" sz="1600" b="1" dirty="0"/>
              <a:t>SEXUALITY</a:t>
            </a:r>
          </a:p>
          <a:p>
            <a:r>
              <a:rPr lang="en-US" sz="1600" b="1" dirty="0"/>
              <a:t>GENDER PERFORMATIVITY &amp; GENDER SOCIALIZATION</a:t>
            </a:r>
          </a:p>
          <a:p>
            <a:r>
              <a:rPr lang="en-US" sz="1600" b="1" dirty="0"/>
              <a:t>GENDER STEREOTYPES &amp; GENDER ROLES</a:t>
            </a:r>
          </a:p>
          <a:p>
            <a:r>
              <a:rPr lang="en-US" sz="1600" b="1" dirty="0"/>
              <a:t>GENDER &amp; POWER </a:t>
            </a:r>
          </a:p>
          <a:p>
            <a:r>
              <a:rPr lang="en-US" sz="1600" b="1" dirty="0"/>
              <a:t>GENDER &amp; FASHION</a:t>
            </a:r>
          </a:p>
          <a:p>
            <a:r>
              <a:rPr lang="en-US" sz="1600" b="1" dirty="0"/>
              <a:t>INTERSECTIONALITY</a:t>
            </a:r>
          </a:p>
          <a:p>
            <a:r>
              <a:rPr lang="en-US" sz="1600" b="1" dirty="0"/>
              <a:t>STEREOTYPES</a:t>
            </a:r>
          </a:p>
          <a:p>
            <a:r>
              <a:rPr lang="en-US" sz="1600" b="1" dirty="0"/>
              <a:t>STEREOTYPE THREAT</a:t>
            </a:r>
          </a:p>
          <a:p>
            <a:r>
              <a:rPr lang="en-US" sz="1600" b="1" dirty="0"/>
              <a:t>PREJUDICE AND DISCRIMINATION</a:t>
            </a:r>
          </a:p>
          <a:p>
            <a:r>
              <a:rPr lang="en-US" sz="1600" b="1" dirty="0"/>
              <a:t>DISCRIMINATION</a:t>
            </a:r>
          </a:p>
          <a:p>
            <a:r>
              <a:rPr lang="en-US" sz="1600" b="1" dirty="0"/>
              <a:t>SOCIAL CONSTRUCTION OF RACE</a:t>
            </a:r>
          </a:p>
          <a:p>
            <a:r>
              <a:rPr lang="en-US" sz="1600" b="1" dirty="0"/>
              <a:t>RACE AND RESISTANCE</a:t>
            </a:r>
          </a:p>
          <a:p>
            <a:r>
              <a:rPr lang="en-US" sz="1600" b="1" dirty="0"/>
              <a:t>INDIGENOUS IDENTITY</a:t>
            </a:r>
          </a:p>
        </p:txBody>
      </p:sp>
      <p:sp>
        <p:nvSpPr>
          <p:cNvPr id="14" name="TextBox 13">
            <a:hlinkClick r:id="rId5"/>
            <a:extLst>
              <a:ext uri="{FF2B5EF4-FFF2-40B4-BE49-F238E27FC236}">
                <a16:creationId xmlns:a16="http://schemas.microsoft.com/office/drawing/2014/main" id="{92995B5F-E981-4CB8-91B3-E05CBB6A246E}"/>
              </a:ext>
            </a:extLst>
          </p:cNvPr>
          <p:cNvSpPr txBox="1"/>
          <p:nvPr/>
        </p:nvSpPr>
        <p:spPr>
          <a:xfrm>
            <a:off x="371475" y="6411868"/>
            <a:ext cx="2130425" cy="338554"/>
          </a:xfrm>
          <a:prstGeom prst="rect">
            <a:avLst/>
          </a:prstGeom>
          <a:noFill/>
        </p:spPr>
        <p:txBody>
          <a:bodyPr wrap="square">
            <a:spAutoFit/>
          </a:bodyPr>
          <a:lstStyle/>
          <a:p>
            <a:r>
              <a:rPr lang="en-CA" sz="1600" b="1" dirty="0">
                <a:hlinkClick r:id="rId6">
                  <a:extLst>
                    <a:ext uri="{A12FA001-AC4F-418D-AE19-62706E023703}">
                      <ahyp:hlinkClr xmlns:ahyp="http://schemas.microsoft.com/office/drawing/2018/hyperlinkcolor" val="tx"/>
                    </a:ext>
                  </a:extLst>
                </a:hlinkClick>
              </a:rPr>
              <a:t>Photo By Freepik.com</a:t>
            </a:r>
            <a:endParaRPr lang="en-CA" sz="1600" b="1" dirty="0"/>
          </a:p>
        </p:txBody>
      </p:sp>
    </p:spTree>
    <p:extLst>
      <p:ext uri="{BB962C8B-B14F-4D97-AF65-F5344CB8AC3E}">
        <p14:creationId xmlns:p14="http://schemas.microsoft.com/office/powerpoint/2010/main" val="57672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Socialization &amp; </a:t>
            </a:r>
            <a:br>
              <a:rPr lang="en-CA" dirty="0"/>
            </a:br>
            <a:r>
              <a:rPr lang="en-CA" dirty="0"/>
              <a:t>The Media</a:t>
            </a:r>
          </a:p>
        </p:txBody>
      </p:sp>
      <p:sp>
        <p:nvSpPr>
          <p:cNvPr id="3" name="Content Placeholder 2"/>
          <p:cNvSpPr>
            <a:spLocks noGrp="1"/>
          </p:cNvSpPr>
          <p:nvPr>
            <p:ph idx="1"/>
          </p:nvPr>
        </p:nvSpPr>
        <p:spPr>
          <a:xfrm>
            <a:off x="376187" y="1770914"/>
            <a:ext cx="5605235" cy="5284504"/>
          </a:xfrm>
        </p:spPr>
        <p:txBody>
          <a:bodyPr>
            <a:normAutofit/>
          </a:bodyPr>
          <a:lstStyle/>
          <a:p>
            <a:r>
              <a:rPr lang="en-CA" dirty="0"/>
              <a:t>One of the most powerful socializing influences on our identities is the mass media. </a:t>
            </a:r>
          </a:p>
          <a:p>
            <a:r>
              <a:rPr lang="en-CA" dirty="0"/>
              <a:t>In Canada, both children and adults spend thousands of hours every year watching television, surfing the Internet, and listening to music.  </a:t>
            </a:r>
          </a:p>
          <a:p>
            <a:r>
              <a:rPr lang="en-CA" dirty="0"/>
              <a:t>We have more choice than ever in the types and amount of media we consume, however the media sends powerful messages about our values, beliefs, and position in society.</a:t>
            </a:r>
          </a:p>
          <a:p>
            <a:r>
              <a:rPr lang="en-US" altLang="en-US" dirty="0">
                <a:ea typeface="ＭＳ Ｐゴシック" panose="020B0600070205080204" pitchFamily="34" charset="-128"/>
              </a:rPr>
              <a:t>The following video considers how Disney movies shape children</a:t>
            </a:r>
          </a:p>
        </p:txBody>
      </p:sp>
      <p:grpSp>
        <p:nvGrpSpPr>
          <p:cNvPr id="7" name="Group 6">
            <a:extLst>
              <a:ext uri="{FF2B5EF4-FFF2-40B4-BE49-F238E27FC236}">
                <a16:creationId xmlns:a16="http://schemas.microsoft.com/office/drawing/2014/main" id="{60AF5F97-E36B-43E9-91B0-93035BA86514}"/>
              </a:ext>
            </a:extLst>
          </p:cNvPr>
          <p:cNvGrpSpPr/>
          <p:nvPr/>
        </p:nvGrpSpPr>
        <p:grpSpPr>
          <a:xfrm>
            <a:off x="6096000" y="0"/>
            <a:ext cx="6096000" cy="6960678"/>
            <a:chOff x="6096000" y="0"/>
            <a:chExt cx="6096000" cy="6960678"/>
          </a:xfrm>
        </p:grpSpPr>
        <p:pic>
          <p:nvPicPr>
            <p:cNvPr id="5" name="Picture 2" descr="Free Girl in Red and White Polka Dot Dress Holding Mickey Mouse Plush Toy Stock Photo">
              <a:extLst>
                <a:ext uri="{FF2B5EF4-FFF2-40B4-BE49-F238E27FC236}">
                  <a16:creationId xmlns:a16="http://schemas.microsoft.com/office/drawing/2014/main" id="{4EEC126C-75DC-49B3-9CBB-8BF128622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34" r="14852"/>
            <a:stretch/>
          </p:blipFill>
          <p:spPr bwMode="auto">
            <a:xfrm flipH="1">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94A5C4F-5416-4E98-BAB8-FED99B0B9E66}"/>
                </a:ext>
              </a:extLst>
            </p:cNvPr>
            <p:cNvSpPr/>
            <p:nvPr/>
          </p:nvSpPr>
          <p:spPr>
            <a:xfrm>
              <a:off x="6096000" y="5635115"/>
              <a:ext cx="6096000" cy="1325563"/>
            </a:xfrm>
            <a:prstGeom prst="rect">
              <a:avLst/>
            </a:prstGeom>
            <a:gradFill>
              <a:gsLst>
                <a:gs pos="33630">
                  <a:srgbClr val="0D0D0D">
                    <a:alpha val="60000"/>
                  </a:srgbClr>
                </a:gs>
                <a:gs pos="99000">
                  <a:schemeClr val="tx1">
                    <a:lumMod val="95000"/>
                    <a:lumOff val="5000"/>
                  </a:schemeClr>
                </a:gs>
                <a:gs pos="5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hlinkClick r:id="rId4"/>
              <a:extLst>
                <a:ext uri="{FF2B5EF4-FFF2-40B4-BE49-F238E27FC236}">
                  <a16:creationId xmlns:a16="http://schemas.microsoft.com/office/drawing/2014/main" id="{EFDFABFD-1A95-40C1-A2F0-E3D70E05899C}"/>
                </a:ext>
              </a:extLst>
            </p:cNvPr>
            <p:cNvSpPr txBox="1"/>
            <p:nvPr/>
          </p:nvSpPr>
          <p:spPr>
            <a:xfrm>
              <a:off x="7296149" y="6433338"/>
              <a:ext cx="4181475" cy="369332"/>
            </a:xfrm>
            <a:prstGeom prst="rect">
              <a:avLst/>
            </a:prstGeom>
            <a:noFill/>
          </p:spPr>
          <p:txBody>
            <a:bodyPr wrap="square">
              <a:spAutoFit/>
            </a:bodyPr>
            <a:lstStyle/>
            <a:p>
              <a:r>
                <a:rPr lang="en-CA" b="1" dirty="0">
                  <a:solidFill>
                    <a:schemeClr val="bg1"/>
                  </a:solidFill>
                  <a:effectLst/>
                  <a:latin typeface="Calibri" panose="020F0502020204030204" pitchFamily="34" charset="0"/>
                </a:rPr>
                <a:t>Photo by Monique Pinto - Pexels.com</a:t>
              </a:r>
            </a:p>
          </p:txBody>
        </p:sp>
      </p:grpSp>
    </p:spTree>
    <p:extLst>
      <p:ext uri="{BB962C8B-B14F-4D97-AF65-F5344CB8AC3E}">
        <p14:creationId xmlns:p14="http://schemas.microsoft.com/office/powerpoint/2010/main" val="385816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Mickey Mouse Monopoly: Disney, Childhood &amp; Corporate Power">
            <a:hlinkClick r:id="" action="ppaction://media"/>
            <a:extLst>
              <a:ext uri="{FF2B5EF4-FFF2-40B4-BE49-F238E27FC236}">
                <a16:creationId xmlns:a16="http://schemas.microsoft.com/office/drawing/2014/main" id="{3D5037EB-F6B5-450D-8B77-CE2D87003369}"/>
              </a:ext>
            </a:extLst>
          </p:cNvPr>
          <p:cNvPicPr>
            <a:picLocks noRot="1" noChangeAspect="1"/>
          </p:cNvPicPr>
          <p:nvPr>
            <a:videoFile r:link="rId1"/>
          </p:nvPr>
        </p:nvPicPr>
        <p:blipFill>
          <a:blip r:embed="rId4"/>
          <a:stretch>
            <a:fillRect/>
          </a:stretch>
        </p:blipFill>
        <p:spPr>
          <a:xfrm>
            <a:off x="0" y="0"/>
            <a:ext cx="12242800" cy="6850063"/>
          </a:xfrm>
          <a:prstGeom prst="rect">
            <a:avLst/>
          </a:prstGeom>
        </p:spPr>
      </p:pic>
      <p:pic>
        <p:nvPicPr>
          <p:cNvPr id="12290" name="Picture 2" descr="Free Girl in Red and White Polka Dot Dress Holding Mickey Mouse Plush Toy Stock Photo">
            <a:extLst>
              <a:ext uri="{FF2B5EF4-FFF2-40B4-BE49-F238E27FC236}">
                <a16:creationId xmlns:a16="http://schemas.microsoft.com/office/drawing/2014/main" id="{DB440106-9CD9-4D79-9B6C-CA1FFC81A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 t="7447" r="111" b="7545"/>
          <a:stretch/>
        </p:blipFill>
        <p:spPr bwMode="auto">
          <a:xfrm flipH="1">
            <a:off x="-13387" y="0"/>
            <a:ext cx="12076033"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49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oking-glass self - Wikipedia">
            <a:extLst>
              <a:ext uri="{FF2B5EF4-FFF2-40B4-BE49-F238E27FC236}">
                <a16:creationId xmlns:a16="http://schemas.microsoft.com/office/drawing/2014/main" id="{4BDA7517-A59A-4F97-8951-0AA6F8FC6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110" y="1268413"/>
            <a:ext cx="7336890" cy="52845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The Looking-Glass Self</a:t>
            </a:r>
          </a:p>
        </p:txBody>
      </p:sp>
      <p:sp>
        <p:nvSpPr>
          <p:cNvPr id="3" name="Content Placeholder 2"/>
          <p:cNvSpPr>
            <a:spLocks noGrp="1"/>
          </p:cNvSpPr>
          <p:nvPr>
            <p:ph idx="1"/>
          </p:nvPr>
        </p:nvSpPr>
        <p:spPr>
          <a:xfrm>
            <a:off x="390702" y="1565558"/>
            <a:ext cx="4092934" cy="4600291"/>
          </a:xfrm>
        </p:spPr>
        <p:txBody>
          <a:bodyPr>
            <a:normAutofit/>
          </a:bodyPr>
          <a:lstStyle/>
          <a:p>
            <a:r>
              <a:rPr lang="en-CA" dirty="0"/>
              <a:t>The looking-glass self is a theory by Charles Horton Cooley that claims that our identities are formed through the way we imagine we are seen by others.</a:t>
            </a:r>
          </a:p>
          <a:p>
            <a:r>
              <a:rPr lang="en-CA" dirty="0"/>
              <a:t>We imagine how our personality and appearance seem to other people and how they might judge us and we adjust our identity (or self-concept) accordingly.</a:t>
            </a:r>
          </a:p>
        </p:txBody>
      </p:sp>
      <p:sp>
        <p:nvSpPr>
          <p:cNvPr id="6" name="TextBox 5">
            <a:extLst>
              <a:ext uri="{FF2B5EF4-FFF2-40B4-BE49-F238E27FC236}">
                <a16:creationId xmlns:a16="http://schemas.microsoft.com/office/drawing/2014/main" id="{9AB0E871-65A0-4C05-B1DC-1AA5FFF89649}"/>
              </a:ext>
            </a:extLst>
          </p:cNvPr>
          <p:cNvSpPr txBox="1"/>
          <p:nvPr/>
        </p:nvSpPr>
        <p:spPr>
          <a:xfrm>
            <a:off x="7603958" y="6294838"/>
            <a:ext cx="4448778" cy="646331"/>
          </a:xfrm>
          <a:prstGeom prst="rect">
            <a:avLst/>
          </a:prstGeom>
          <a:noFill/>
        </p:spPr>
        <p:txBody>
          <a:bodyPr wrap="square">
            <a:spAutoFit/>
          </a:bodyPr>
          <a:lstStyle/>
          <a:p>
            <a:r>
              <a:rPr lang="en-CA" i="0" strike="noStrike" dirty="0">
                <a:effectLst/>
                <a:latin typeface="Calibri" panose="020F0502020204030204" pitchFamily="34" charset="0"/>
                <a:hlinkClick r:id="rId4">
                  <a:extLst>
                    <a:ext uri="{A12FA001-AC4F-418D-AE19-62706E023703}">
                      <ahyp:hlinkClr xmlns:ahyp="http://schemas.microsoft.com/office/drawing/2018/hyperlinkcolor" val="tx"/>
                    </a:ext>
                  </a:extLst>
                </a:hlinkClick>
              </a:rPr>
              <a:t>Looking glass self</a:t>
            </a:r>
            <a:r>
              <a:rPr lang="en-CA" i="0" strike="noStrike" dirty="0">
                <a:effectLst/>
                <a:latin typeface="Calibri" panose="020F0502020204030204" pitchFamily="34" charset="0"/>
              </a:rPr>
              <a:t> Wikimedia</a:t>
            </a:r>
            <a:r>
              <a:rPr lang="en-CA" i="0" dirty="0">
                <a:effectLst/>
                <a:latin typeface="Calibri" panose="020F0502020204030204" pitchFamily="34" charset="0"/>
              </a:rPr>
              <a:t> </a:t>
            </a:r>
            <a:r>
              <a:rPr lang="en-CA" i="0" strike="noStrike" dirty="0">
                <a:effectLst/>
                <a:latin typeface="Calibri" panose="020F0502020204030204" pitchFamily="34" charset="0"/>
                <a:hlinkClick r:id="rId5" tooltip="Category:CC-BY-3.0">
                  <a:extLst>
                    <a:ext uri="{A12FA001-AC4F-418D-AE19-62706E023703}">
                      <ahyp:hlinkClr xmlns:ahyp="http://schemas.microsoft.com/office/drawing/2018/hyperlinkcolor" val="tx"/>
                    </a:ext>
                  </a:extLst>
                </a:hlinkClick>
              </a:rPr>
              <a:t>CC-BY-3.0</a:t>
            </a:r>
            <a:endParaRPr lang="en-CA" i="0" dirty="0">
              <a:effectLst/>
              <a:latin typeface="Calibri" panose="020F0502020204030204" pitchFamily="34" charset="0"/>
            </a:endParaRPr>
          </a:p>
          <a:p>
            <a:pPr algn="l">
              <a:buFont typeface="Arial" panose="020B0604020202020204" pitchFamily="34" charset="0"/>
              <a:buChar char="•"/>
            </a:pPr>
            <a:endParaRPr lang="en-CA" i="0" dirty="0">
              <a:solidFill>
                <a:srgbClr val="202122"/>
              </a:solidFill>
              <a:effectLst/>
              <a:latin typeface="Calibri" panose="020F0502020204030204" pitchFamily="34" charset="0"/>
            </a:endParaRPr>
          </a:p>
        </p:txBody>
      </p:sp>
    </p:spTree>
    <p:extLst>
      <p:ext uri="{BB962C8B-B14F-4D97-AF65-F5344CB8AC3E}">
        <p14:creationId xmlns:p14="http://schemas.microsoft.com/office/powerpoint/2010/main" val="2818238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0" y="894556"/>
            <a:ext cx="5095698" cy="1325563"/>
          </a:xfrm>
        </p:spPr>
        <p:txBody>
          <a:bodyPr>
            <a:noAutofit/>
          </a:bodyPr>
          <a:lstStyle/>
          <a:p>
            <a:pPr algn="ctr"/>
            <a:r>
              <a:rPr lang="en-CA" sz="6600" dirty="0"/>
              <a:t>The </a:t>
            </a:r>
            <a:br>
              <a:rPr lang="en-CA" sz="6600" dirty="0"/>
            </a:br>
            <a:r>
              <a:rPr lang="en-CA" sz="6600" dirty="0"/>
              <a:t>Looking-Glass Self</a:t>
            </a:r>
          </a:p>
        </p:txBody>
      </p:sp>
      <p:sp>
        <p:nvSpPr>
          <p:cNvPr id="3" name="Content Placeholder 2"/>
          <p:cNvSpPr>
            <a:spLocks noGrp="1"/>
          </p:cNvSpPr>
          <p:nvPr>
            <p:ph idx="1"/>
          </p:nvPr>
        </p:nvSpPr>
        <p:spPr>
          <a:xfrm>
            <a:off x="7343775" y="3122612"/>
            <a:ext cx="4476750" cy="3494800"/>
          </a:xfrm>
        </p:spPr>
        <p:txBody>
          <a:bodyPr>
            <a:normAutofit/>
          </a:bodyPr>
          <a:lstStyle/>
          <a:p>
            <a:r>
              <a:rPr lang="en-CA" dirty="0"/>
              <a:t>How others See you?</a:t>
            </a:r>
          </a:p>
          <a:p>
            <a:r>
              <a:rPr lang="en-CA" dirty="0"/>
              <a:t>How are you are actually seen? </a:t>
            </a:r>
          </a:p>
          <a:p>
            <a:r>
              <a:rPr lang="en-CA" dirty="0"/>
              <a:t>How do you want to be seen?</a:t>
            </a:r>
          </a:p>
        </p:txBody>
      </p:sp>
      <p:pic>
        <p:nvPicPr>
          <p:cNvPr id="13314" name="Picture 2" descr="Free Collage Photo of Woman Stock Photo">
            <a:extLst>
              <a:ext uri="{FF2B5EF4-FFF2-40B4-BE49-F238E27FC236}">
                <a16:creationId xmlns:a16="http://schemas.microsoft.com/office/drawing/2014/main" id="{4DAB7011-0DB3-4AA4-B356-4CB5A0B61A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37"/>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87CDEFA6-F43C-4DC0-9618-6C3F428C0434}"/>
              </a:ext>
            </a:extLst>
          </p:cNvPr>
          <p:cNvSpPr txBox="1"/>
          <p:nvPr/>
        </p:nvSpPr>
        <p:spPr>
          <a:xfrm>
            <a:off x="7667448" y="6244944"/>
            <a:ext cx="4286250" cy="372468"/>
          </a:xfrm>
          <a:prstGeom prst="rect">
            <a:avLst/>
          </a:prstGeom>
          <a:noFill/>
        </p:spPr>
        <p:txBody>
          <a:bodyPr wrap="square">
            <a:spAutoFit/>
          </a:bodyPr>
          <a:lstStyle/>
          <a:p>
            <a:r>
              <a:rPr lang="en-CA" b="1" i="0" dirty="0">
                <a:solidFill>
                  <a:srgbClr val="000000"/>
                </a:solidFill>
                <a:effectLst/>
                <a:latin typeface="Calibri" panose="020F0502020204030204" pitchFamily="34" charset="0"/>
              </a:rPr>
              <a:t>Photo by Andrea </a:t>
            </a:r>
            <a:r>
              <a:rPr lang="en-CA" b="1" i="0" dirty="0" err="1">
                <a:solidFill>
                  <a:srgbClr val="000000"/>
                </a:solidFill>
                <a:effectLst/>
                <a:latin typeface="Calibri" panose="020F0502020204030204" pitchFamily="34" charset="0"/>
              </a:rPr>
              <a:t>Piacquadio</a:t>
            </a:r>
            <a:r>
              <a:rPr lang="en-CA" b="1" i="0" dirty="0">
                <a:solidFill>
                  <a:srgbClr val="000000"/>
                </a:solidFill>
                <a:effectLst/>
                <a:latin typeface="Calibri" panose="020F0502020204030204" pitchFamily="34" charset="0"/>
              </a:rPr>
              <a:t>:- Pexels.com</a:t>
            </a:r>
            <a:endParaRPr lang="en-CA" b="1" dirty="0"/>
          </a:p>
        </p:txBody>
      </p:sp>
    </p:spTree>
    <p:extLst>
      <p:ext uri="{BB962C8B-B14F-4D97-AF65-F5344CB8AC3E}">
        <p14:creationId xmlns:p14="http://schemas.microsoft.com/office/powerpoint/2010/main" val="3465973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cup of Latte Beside Macbook Pro">
            <a:extLst>
              <a:ext uri="{FF2B5EF4-FFF2-40B4-BE49-F238E27FC236}">
                <a16:creationId xmlns:a16="http://schemas.microsoft.com/office/drawing/2014/main" id="{9D1EB56F-6AD7-4B55-AFC1-239304EB1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78" b="7979"/>
          <a:stretch/>
        </p:blipFill>
        <p:spPr bwMode="auto">
          <a:xfrm>
            <a:off x="-30996" y="0"/>
            <a:ext cx="12229611" cy="6954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E743A06F-1D67-44C1-914C-EFDA9CA801A4}"/>
              </a:ext>
            </a:extLst>
          </p:cNvPr>
          <p:cNvSpPr txBox="1"/>
          <p:nvPr/>
        </p:nvSpPr>
        <p:spPr>
          <a:xfrm>
            <a:off x="371475" y="6296895"/>
            <a:ext cx="2981325"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Pixabay</a:t>
            </a:r>
            <a:r>
              <a:rPr lang="en-US" b="0" i="0" dirty="0">
                <a:solidFill>
                  <a:schemeClr val="bg1"/>
                </a:solidFill>
                <a:effectLst/>
                <a:latin typeface="Calibri" panose="020F0502020204030204" pitchFamily="34" charset="0"/>
              </a:rPr>
              <a:t> from </a:t>
            </a:r>
            <a:r>
              <a:rPr lang="en-US"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1373062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6" y="239996"/>
            <a:ext cx="11449050" cy="1325563"/>
          </a:xfrm>
        </p:spPr>
        <p:txBody>
          <a:bodyPr>
            <a:normAutofit fontScale="90000"/>
          </a:bodyPr>
          <a:lstStyle/>
          <a:p>
            <a:pPr algn="ctr"/>
            <a:r>
              <a:rPr lang="en-CA" dirty="0"/>
              <a:t>IDENTITY AND SOCIAL CONTEXT</a:t>
            </a:r>
          </a:p>
        </p:txBody>
      </p:sp>
      <p:sp>
        <p:nvSpPr>
          <p:cNvPr id="3" name="Content Placeholder 2"/>
          <p:cNvSpPr>
            <a:spLocks noGrp="1"/>
          </p:cNvSpPr>
          <p:nvPr>
            <p:ph idx="1"/>
          </p:nvPr>
        </p:nvSpPr>
        <p:spPr>
          <a:xfrm>
            <a:off x="593451" y="1557338"/>
            <a:ext cx="4834922" cy="5060666"/>
          </a:xfrm>
        </p:spPr>
        <p:txBody>
          <a:bodyPr>
            <a:noAutofit/>
          </a:bodyPr>
          <a:lstStyle/>
          <a:p>
            <a:r>
              <a:rPr lang="en-US" sz="2000" dirty="0"/>
              <a:t>In this module, we will look at the ways in which our identities are fluid rather than static. </a:t>
            </a:r>
          </a:p>
          <a:p>
            <a:r>
              <a:rPr lang="en-US" sz="2000" dirty="0"/>
              <a:t>We will consider how they are shaped by the social, historical, and ideological forces around us.</a:t>
            </a:r>
          </a:p>
          <a:p>
            <a:r>
              <a:rPr lang="en-US" sz="2000" dirty="0"/>
              <a:t>The previous module asked the question, was your identity given to you or was it created?</a:t>
            </a:r>
          </a:p>
          <a:p>
            <a:r>
              <a:rPr lang="en-US" sz="2000" dirty="0"/>
              <a:t>In this module, we go further by asking, </a:t>
            </a:r>
          </a:p>
          <a:p>
            <a:pPr marL="463550" lvl="1" indent="-285750">
              <a:buFont typeface="Wingdings" panose="05000000000000000000" pitchFamily="2" charset="2"/>
              <a:buChar char="§"/>
            </a:pPr>
            <a:r>
              <a:rPr lang="en-US" sz="2000" dirty="0"/>
              <a:t>Who would you be if you were never socialized by society? </a:t>
            </a:r>
          </a:p>
          <a:p>
            <a:pPr marL="463550" lvl="1" indent="-285750">
              <a:buFont typeface="Wingdings" panose="05000000000000000000" pitchFamily="2" charset="2"/>
              <a:buChar char="§"/>
            </a:pPr>
            <a:r>
              <a:rPr lang="en-US" sz="2000" dirty="0"/>
              <a:t>How do we learn to perform our identity?</a:t>
            </a:r>
          </a:p>
        </p:txBody>
      </p:sp>
      <p:grpSp>
        <p:nvGrpSpPr>
          <p:cNvPr id="11" name="Group 10">
            <a:extLst>
              <a:ext uri="{FF2B5EF4-FFF2-40B4-BE49-F238E27FC236}">
                <a16:creationId xmlns:a16="http://schemas.microsoft.com/office/drawing/2014/main" id="{99E13A24-B3D1-4724-B196-2816F8C5204E}"/>
              </a:ext>
            </a:extLst>
          </p:cNvPr>
          <p:cNvGrpSpPr/>
          <p:nvPr/>
        </p:nvGrpSpPr>
        <p:grpSpPr>
          <a:xfrm>
            <a:off x="5900581" y="1067198"/>
            <a:ext cx="6291419" cy="5782865"/>
            <a:chOff x="0" y="1075135"/>
            <a:chExt cx="6291419" cy="5782865"/>
          </a:xfrm>
        </p:grpSpPr>
        <p:grpSp>
          <p:nvGrpSpPr>
            <p:cNvPr id="4" name="Group 3">
              <a:extLst>
                <a:ext uri="{FF2B5EF4-FFF2-40B4-BE49-F238E27FC236}">
                  <a16:creationId xmlns:a16="http://schemas.microsoft.com/office/drawing/2014/main" id="{A25A4890-9971-4DCF-BF47-9A64D9603F86}"/>
                </a:ext>
              </a:extLst>
            </p:cNvPr>
            <p:cNvGrpSpPr/>
            <p:nvPr/>
          </p:nvGrpSpPr>
          <p:grpSpPr>
            <a:xfrm>
              <a:off x="0" y="1075135"/>
              <a:ext cx="6291419" cy="5299748"/>
              <a:chOff x="167186" y="1498518"/>
              <a:chExt cx="6291419" cy="5299748"/>
            </a:xfrm>
          </p:grpSpPr>
          <p:pic>
            <p:nvPicPr>
              <p:cNvPr id="5" name="Picture 4" descr="Dimensions of Diversity &amp;amp; Identity – AAUW : Empowering Women Since 1881">
                <a:extLst>
                  <a:ext uri="{FF2B5EF4-FFF2-40B4-BE49-F238E27FC236}">
                    <a16:creationId xmlns:a16="http://schemas.microsoft.com/office/drawing/2014/main" id="{9AE52F26-4568-40BC-B045-03A1A0FBDB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429" b="91571" l="15889" r="80000">
                            <a14:foregroundMark x1="43222" y1="46143" x2="39000" y2="20571"/>
                            <a14:foregroundMark x1="39000" y1="20571" x2="40444" y2="46714"/>
                            <a14:foregroundMark x1="55667" y1="8143" x2="55222" y2="32286"/>
                            <a14:foregroundMark x1="55222" y1="32286" x2="54556" y2="14143"/>
                            <a14:foregroundMark x1="54556" y1="14143" x2="56111" y2="9429"/>
                            <a14:foregroundMark x1="66222" y1="21857" x2="58667" y2="41429"/>
                            <a14:foregroundMark x1="58667" y1="41429" x2="65000" y2="24286"/>
                            <a14:foregroundMark x1="65000" y1="24286" x2="61667" y2="21286"/>
                            <a14:foregroundMark x1="75889" y1="39000" x2="67222" y2="49429"/>
                            <a14:foregroundMark x1="67222" y1="49429" x2="80111" y2="41429"/>
                            <a14:foregroundMark x1="80111" y1="41429" x2="74556" y2="39571"/>
                            <a14:foregroundMark x1="25123" y1="58781" x2="22222" y2="54429"/>
                            <a14:foregroundMark x1="25786" y1="59775" x2="25449" y2="59269"/>
                            <a14:foregroundMark x1="27215" y1="61917" x2="25912" y2="59963"/>
                            <a14:foregroundMark x1="34889" y1="73429" x2="27682" y2="62618"/>
                            <a14:foregroundMark x1="22222" y1="54429" x2="20333" y2="69429"/>
                            <a14:foregroundMark x1="20333" y1="69429" x2="37111" y2="80143"/>
                            <a14:foregroundMark x1="37111" y1="80143" x2="39444" y2="80429"/>
                            <a14:foregroundMark x1="38556" y1="83429" x2="49222" y2="91714"/>
                            <a14:foregroundMark x1="49222" y1="91714" x2="62222" y2="89143"/>
                            <a14:foregroundMark x1="62222" y1="89143" x2="59333" y2="85286"/>
                            <a14:foregroundMark x1="60667" y1="88857" x2="43778" y2="90857"/>
                            <a14:foregroundMark x1="43778" y1="90857" x2="34000" y2="85286"/>
                            <a14:foregroundMark x1="21556" y1="71000" x2="15889" y2="55000"/>
                            <a14:foregroundMark x1="15889" y1="55000" x2="23333" y2="61000"/>
                            <a14:foregroundMark x1="50111" y1="68000" x2="43000" y2="85714"/>
                            <a14:foregroundMark x1="43000" y1="85714" x2="56444" y2="74857"/>
                            <a14:foregroundMark x1="56444" y1="74857" x2="47333" y2="63857"/>
                            <a14:foregroundMark x1="68111" y1="26000" x2="57111" y2="52286"/>
                            <a14:foregroundMark x1="57111" y1="52286" x2="61000" y2="30571"/>
                            <a14:foregroundMark x1="61000" y1="30571" x2="63889" y2="26571"/>
                            <a14:foregroundMark x1="51444" y1="28286" x2="51000" y2="51714"/>
                            <a14:foregroundMark x1="51000" y1="51714" x2="54667" y2="30143"/>
                            <a14:foregroundMark x1="41333" y1="19429" x2="47000" y2="44286"/>
                            <a14:foregroundMark x1="47000" y1="44286" x2="40444" y2="17286"/>
                            <a14:foregroundMark x1="40444" y1="17286" x2="40444" y2="15286"/>
                            <a14:foregroundMark x1="70333" y1="47857" x2="57778" y2="55000"/>
                            <a14:foregroundMark x1="57778" y1="55000" x2="72556" y2="52286"/>
                            <a14:foregroundMark x1="72556" y1="52286" x2="73111" y2="49714"/>
                            <a14:foregroundMark x1="62111" y1="33714" x2="62111" y2="50000"/>
                            <a14:foregroundMark x1="62111" y1="50000" x2="59333" y2="42000"/>
                            <a14:foregroundMark x1="41778" y1="47857" x2="37222" y2="62000"/>
                            <a14:foregroundMark x1="37222" y1="62000" x2="38889" y2="77000"/>
                            <a14:foregroundMark x1="38889" y1="77000" x2="42222" y2="75714"/>
                            <a14:foregroundMark x1="34900" y1="59068" x2="33000" y2="68714"/>
                            <a14:foregroundMark x1="33000" y1="68714" x2="37667" y2="72857"/>
                            <a14:backgroundMark x1="25667" y1="57429" x2="36778" y2="52000"/>
                            <a14:backgroundMark x1="36778" y1="52000" x2="27333" y2="61571"/>
                            <a14:backgroundMark x1="27333" y1="61571" x2="37222" y2="51143"/>
                            <a14:backgroundMark x1="37222" y1="51143" x2="37222" y2="50857"/>
                            <a14:backgroundMark x1="36778" y1="56857" x2="27556" y2="57429"/>
                            <a14:backgroundMark x1="37222" y1="56857" x2="32111" y2="50857"/>
                            <a14:backgroundMark x1="38111" y1="47857" x2="36222" y2="56857"/>
                          </a14:backgroundRemoval>
                        </a14:imgEffect>
                        <a14:imgEffect>
                          <a14:artisticPencilSketch/>
                        </a14:imgEffect>
                      </a14:imgLayer>
                    </a14:imgProps>
                  </a:ext>
                  <a:ext uri="{28A0092B-C50C-407E-A947-70E740481C1C}">
                    <a14:useLocalDpi xmlns:a14="http://schemas.microsoft.com/office/drawing/2010/main" val="0"/>
                  </a:ext>
                </a:extLst>
              </a:blip>
              <a:srcRect l="13556" r="15333"/>
              <a:stretch/>
            </p:blipFill>
            <p:spPr bwMode="auto">
              <a:xfrm flipH="1">
                <a:off x="3519986" y="1498518"/>
                <a:ext cx="2938619" cy="3214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mensions of Diversity &amp;amp; Identity – AAUW : Empowering Women Since 1881">
                <a:extLst>
                  <a:ext uri="{FF2B5EF4-FFF2-40B4-BE49-F238E27FC236}">
                    <a16:creationId xmlns:a16="http://schemas.microsoft.com/office/drawing/2014/main" id="{EB8562DA-F079-4CD1-B191-3D9BCAC26C0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429" b="91571" l="15889" r="80000">
                            <a14:foregroundMark x1="43222" y1="46143" x2="39000" y2="20571"/>
                            <a14:foregroundMark x1="39000" y1="20571" x2="40444" y2="46714"/>
                            <a14:foregroundMark x1="55667" y1="8143" x2="55222" y2="32286"/>
                            <a14:foregroundMark x1="55222" y1="32286" x2="54556" y2="14143"/>
                            <a14:foregroundMark x1="54556" y1="14143" x2="56111" y2="9429"/>
                            <a14:foregroundMark x1="66222" y1="21857" x2="58667" y2="41429"/>
                            <a14:foregroundMark x1="58667" y1="41429" x2="65000" y2="24286"/>
                            <a14:foregroundMark x1="65000" y1="24286" x2="61667" y2="21286"/>
                            <a14:foregroundMark x1="75889" y1="39000" x2="67222" y2="49429"/>
                            <a14:foregroundMark x1="67222" y1="49429" x2="80111" y2="41429"/>
                            <a14:foregroundMark x1="80111" y1="41429" x2="74556" y2="39571"/>
                            <a14:foregroundMark x1="25123" y1="58781" x2="22222" y2="54429"/>
                            <a14:foregroundMark x1="25786" y1="59775" x2="25449" y2="59269"/>
                            <a14:foregroundMark x1="27215" y1="61917" x2="25912" y2="59963"/>
                            <a14:foregroundMark x1="34889" y1="73429" x2="27682" y2="62618"/>
                            <a14:foregroundMark x1="22222" y1="54429" x2="20333" y2="69429"/>
                            <a14:foregroundMark x1="20333" y1="69429" x2="37111" y2="80143"/>
                            <a14:foregroundMark x1="37111" y1="80143" x2="39444" y2="80429"/>
                            <a14:foregroundMark x1="38556" y1="83429" x2="49222" y2="91714"/>
                            <a14:foregroundMark x1="49222" y1="91714" x2="62222" y2="89143"/>
                            <a14:foregroundMark x1="62222" y1="89143" x2="59333" y2="85286"/>
                            <a14:foregroundMark x1="60667" y1="88857" x2="43778" y2="90857"/>
                            <a14:foregroundMark x1="43778" y1="90857" x2="34000" y2="85286"/>
                            <a14:foregroundMark x1="21556" y1="71000" x2="15889" y2="55000"/>
                            <a14:foregroundMark x1="15889" y1="55000" x2="23333" y2="61000"/>
                            <a14:foregroundMark x1="50111" y1="68000" x2="43000" y2="85714"/>
                            <a14:foregroundMark x1="43000" y1="85714" x2="56444" y2="74857"/>
                            <a14:foregroundMark x1="56444" y1="74857" x2="47333" y2="63857"/>
                            <a14:foregroundMark x1="68111" y1="26000" x2="57111" y2="52286"/>
                            <a14:foregroundMark x1="57111" y1="52286" x2="61000" y2="30571"/>
                            <a14:foregroundMark x1="61000" y1="30571" x2="63889" y2="26571"/>
                            <a14:foregroundMark x1="51444" y1="28286" x2="51000" y2="51714"/>
                            <a14:foregroundMark x1="51000" y1="51714" x2="54667" y2="30143"/>
                            <a14:foregroundMark x1="41333" y1="19429" x2="47000" y2="44286"/>
                            <a14:foregroundMark x1="47000" y1="44286" x2="40444" y2="17286"/>
                            <a14:foregroundMark x1="40444" y1="17286" x2="40444" y2="15286"/>
                            <a14:foregroundMark x1="70333" y1="47857" x2="57778" y2="55000"/>
                            <a14:foregroundMark x1="57778" y1="55000" x2="72556" y2="52286"/>
                            <a14:foregroundMark x1="72556" y1="52286" x2="73111" y2="49714"/>
                            <a14:foregroundMark x1="62111" y1="33714" x2="62111" y2="50000"/>
                            <a14:foregroundMark x1="62111" y1="50000" x2="59333" y2="42000"/>
                            <a14:foregroundMark x1="41778" y1="47857" x2="37222" y2="62000"/>
                            <a14:foregroundMark x1="37222" y1="62000" x2="38889" y2="77000"/>
                            <a14:foregroundMark x1="38889" y1="77000" x2="42222" y2="75714"/>
                            <a14:foregroundMark x1="34900" y1="59068" x2="33000" y2="68714"/>
                            <a14:foregroundMark x1="33000" y1="68714" x2="37667" y2="72857"/>
                            <a14:backgroundMark x1="25667" y1="57429" x2="36778" y2="52000"/>
                            <a14:backgroundMark x1="36778" y1="52000" x2="27333" y2="61571"/>
                            <a14:backgroundMark x1="27333" y1="61571" x2="37222" y2="51143"/>
                            <a14:backgroundMark x1="37222" y1="51143" x2="37222" y2="50857"/>
                            <a14:backgroundMark x1="36778" y1="56857" x2="27556" y2="57429"/>
                            <a14:backgroundMark x1="37222" y1="56857" x2="32111" y2="50857"/>
                            <a14:backgroundMark x1="38111" y1="47857" x2="36222" y2="56857"/>
                          </a14:backgroundRemoval>
                        </a14:imgEffect>
                        <a14:imgEffect>
                          <a14:artisticPencilSketch/>
                        </a14:imgEffect>
                      </a14:imgLayer>
                    </a14:imgProps>
                  </a:ext>
                  <a:ext uri="{28A0092B-C50C-407E-A947-70E740481C1C}">
                    <a14:useLocalDpi xmlns:a14="http://schemas.microsoft.com/office/drawing/2010/main" val="0"/>
                  </a:ext>
                </a:extLst>
              </a:blip>
              <a:srcRect l="13556" r="15333"/>
              <a:stretch/>
            </p:blipFill>
            <p:spPr bwMode="auto">
              <a:xfrm>
                <a:off x="167186" y="1702215"/>
                <a:ext cx="2938619" cy="3214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mensions of Diversity &amp;amp; Identity – AAUW : Empowering Women Since 1881">
                <a:extLst>
                  <a:ext uri="{FF2B5EF4-FFF2-40B4-BE49-F238E27FC236}">
                    <a16:creationId xmlns:a16="http://schemas.microsoft.com/office/drawing/2014/main" id="{D6B8474B-4A76-4011-9815-1B7182CC8A43}"/>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429" b="91571" l="15889" r="80000">
                            <a14:foregroundMark x1="43222" y1="46143" x2="39000" y2="20571"/>
                            <a14:foregroundMark x1="39000" y1="20571" x2="40444" y2="46714"/>
                            <a14:foregroundMark x1="55667" y1="8143" x2="55222" y2="32286"/>
                            <a14:foregroundMark x1="55222" y1="32286" x2="54556" y2="14143"/>
                            <a14:foregroundMark x1="54556" y1="14143" x2="56111" y2="9429"/>
                            <a14:foregroundMark x1="66222" y1="21857" x2="58667" y2="41429"/>
                            <a14:foregroundMark x1="58667" y1="41429" x2="65000" y2="24286"/>
                            <a14:foregroundMark x1="65000" y1="24286" x2="61667" y2="21286"/>
                            <a14:foregroundMark x1="75889" y1="39000" x2="67222" y2="49429"/>
                            <a14:foregroundMark x1="67222" y1="49429" x2="80111" y2="41429"/>
                            <a14:foregroundMark x1="80111" y1="41429" x2="74556" y2="39571"/>
                            <a14:foregroundMark x1="25123" y1="58781" x2="22222" y2="54429"/>
                            <a14:foregroundMark x1="25786" y1="59775" x2="25449" y2="59269"/>
                            <a14:foregroundMark x1="27215" y1="61917" x2="25912" y2="59963"/>
                            <a14:foregroundMark x1="34889" y1="73429" x2="27682" y2="62618"/>
                            <a14:foregroundMark x1="22222" y1="54429" x2="20333" y2="69429"/>
                            <a14:foregroundMark x1="20333" y1="69429" x2="37111" y2="80143"/>
                            <a14:foregroundMark x1="37111" y1="80143" x2="39444" y2="80429"/>
                            <a14:foregroundMark x1="38556" y1="83429" x2="49222" y2="91714"/>
                            <a14:foregroundMark x1="49222" y1="91714" x2="62222" y2="89143"/>
                            <a14:foregroundMark x1="62222" y1="89143" x2="59333" y2="85286"/>
                            <a14:foregroundMark x1="60667" y1="88857" x2="43778" y2="90857"/>
                            <a14:foregroundMark x1="43778" y1="90857" x2="34000" y2="85286"/>
                            <a14:foregroundMark x1="21556" y1="71000" x2="15889" y2="55000"/>
                            <a14:foregroundMark x1="15889" y1="55000" x2="23333" y2="61000"/>
                            <a14:foregroundMark x1="50111" y1="68000" x2="43000" y2="85714"/>
                            <a14:foregroundMark x1="43000" y1="85714" x2="56444" y2="74857"/>
                            <a14:foregroundMark x1="56444" y1="74857" x2="47333" y2="63857"/>
                            <a14:foregroundMark x1="68111" y1="26000" x2="57111" y2="52286"/>
                            <a14:foregroundMark x1="57111" y1="52286" x2="61000" y2="30571"/>
                            <a14:foregroundMark x1="61000" y1="30571" x2="63889" y2="26571"/>
                            <a14:foregroundMark x1="51444" y1="28286" x2="51000" y2="51714"/>
                            <a14:foregroundMark x1="51000" y1="51714" x2="54667" y2="30143"/>
                            <a14:foregroundMark x1="41333" y1="19429" x2="47000" y2="44286"/>
                            <a14:foregroundMark x1="47000" y1="44286" x2="40444" y2="17286"/>
                            <a14:foregroundMark x1="40444" y1="17286" x2="40444" y2="15286"/>
                            <a14:foregroundMark x1="70333" y1="47857" x2="57778" y2="55000"/>
                            <a14:foregroundMark x1="57778" y1="55000" x2="72556" y2="52286"/>
                            <a14:foregroundMark x1="72556" y1="52286" x2="73111" y2="49714"/>
                            <a14:foregroundMark x1="62111" y1="33714" x2="62111" y2="50000"/>
                            <a14:foregroundMark x1="62111" y1="50000" x2="59333" y2="42000"/>
                            <a14:foregroundMark x1="41778" y1="47857" x2="37222" y2="62000"/>
                            <a14:foregroundMark x1="37222" y1="62000" x2="38889" y2="77000"/>
                            <a14:foregroundMark x1="38889" y1="77000" x2="42222" y2="75714"/>
                            <a14:foregroundMark x1="34900" y1="59068" x2="33000" y2="68714"/>
                            <a14:foregroundMark x1="33000" y1="68714" x2="37667" y2="72857"/>
                            <a14:backgroundMark x1="25667" y1="57429" x2="36778" y2="52000"/>
                            <a14:backgroundMark x1="36778" y1="52000" x2="27333" y2="61571"/>
                            <a14:backgroundMark x1="27333" y1="61571" x2="37222" y2="51143"/>
                            <a14:backgroundMark x1="37222" y1="51143" x2="37222" y2="50857"/>
                            <a14:backgroundMark x1="36778" y1="56857" x2="27556" y2="57429"/>
                            <a14:backgroundMark x1="37222" y1="56857" x2="32111" y2="50857"/>
                            <a14:backgroundMark x1="38111" y1="47857" x2="36222" y2="56857"/>
                          </a14:backgroundRemoval>
                        </a14:imgEffect>
                        <a14:imgEffect>
                          <a14:artisticPencilSketch/>
                        </a14:imgEffect>
                      </a14:imgLayer>
                    </a14:imgProps>
                  </a:ext>
                  <a:ext uri="{28A0092B-C50C-407E-A947-70E740481C1C}">
                    <a14:useLocalDpi xmlns:a14="http://schemas.microsoft.com/office/drawing/2010/main" val="0"/>
                  </a:ext>
                </a:extLst>
              </a:blip>
              <a:srcRect l="13556" r="15333"/>
              <a:stretch/>
            </p:blipFill>
            <p:spPr bwMode="auto">
              <a:xfrm>
                <a:off x="1111602" y="4084597"/>
                <a:ext cx="2481069" cy="27136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mensions of Diversity &amp;amp; Identity – AAUW : Empowering Women Since 1881">
                <a:extLst>
                  <a:ext uri="{FF2B5EF4-FFF2-40B4-BE49-F238E27FC236}">
                    <a16:creationId xmlns:a16="http://schemas.microsoft.com/office/drawing/2014/main" id="{A1E741FB-41A4-4ED3-A8B8-5E0413B6F47B}"/>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429" b="91571" l="15889" r="80000">
                            <a14:foregroundMark x1="43222" y1="46143" x2="39000" y2="20571"/>
                            <a14:foregroundMark x1="39000" y1="20571" x2="40444" y2="46714"/>
                            <a14:foregroundMark x1="55667" y1="8143" x2="55222" y2="32286"/>
                            <a14:foregroundMark x1="55222" y1="32286" x2="54556" y2="14143"/>
                            <a14:foregroundMark x1="54556" y1="14143" x2="56111" y2="9429"/>
                            <a14:foregroundMark x1="66222" y1="21857" x2="58667" y2="41429"/>
                            <a14:foregroundMark x1="58667" y1="41429" x2="65000" y2="24286"/>
                            <a14:foregroundMark x1="65000" y1="24286" x2="61667" y2="21286"/>
                            <a14:foregroundMark x1="75889" y1="39000" x2="67222" y2="49429"/>
                            <a14:foregroundMark x1="67222" y1="49429" x2="80111" y2="41429"/>
                            <a14:foregroundMark x1="80111" y1="41429" x2="74556" y2="39571"/>
                            <a14:foregroundMark x1="25123" y1="58781" x2="22222" y2="54429"/>
                            <a14:foregroundMark x1="25786" y1="59775" x2="25449" y2="59269"/>
                            <a14:foregroundMark x1="27215" y1="61917" x2="25912" y2="59963"/>
                            <a14:foregroundMark x1="34889" y1="73429" x2="27682" y2="62618"/>
                            <a14:foregroundMark x1="22222" y1="54429" x2="20333" y2="69429"/>
                            <a14:foregroundMark x1="20333" y1="69429" x2="37111" y2="80143"/>
                            <a14:foregroundMark x1="37111" y1="80143" x2="39444" y2="80429"/>
                            <a14:foregroundMark x1="38556" y1="83429" x2="49222" y2="91714"/>
                            <a14:foregroundMark x1="49222" y1="91714" x2="62222" y2="89143"/>
                            <a14:foregroundMark x1="62222" y1="89143" x2="59333" y2="85286"/>
                            <a14:foregroundMark x1="60667" y1="88857" x2="43778" y2="90857"/>
                            <a14:foregroundMark x1="43778" y1="90857" x2="34000" y2="85286"/>
                            <a14:foregroundMark x1="21556" y1="71000" x2="15889" y2="55000"/>
                            <a14:foregroundMark x1="15889" y1="55000" x2="23333" y2="61000"/>
                            <a14:foregroundMark x1="50111" y1="68000" x2="43000" y2="85714"/>
                            <a14:foregroundMark x1="43000" y1="85714" x2="56444" y2="74857"/>
                            <a14:foregroundMark x1="56444" y1="74857" x2="47333" y2="63857"/>
                            <a14:foregroundMark x1="68111" y1="26000" x2="57111" y2="52286"/>
                            <a14:foregroundMark x1="57111" y1="52286" x2="61000" y2="30571"/>
                            <a14:foregroundMark x1="61000" y1="30571" x2="63889" y2="26571"/>
                            <a14:foregroundMark x1="51444" y1="28286" x2="51000" y2="51714"/>
                            <a14:foregroundMark x1="51000" y1="51714" x2="54667" y2="30143"/>
                            <a14:foregroundMark x1="41333" y1="19429" x2="47000" y2="44286"/>
                            <a14:foregroundMark x1="47000" y1="44286" x2="40444" y2="17286"/>
                            <a14:foregroundMark x1="40444" y1="17286" x2="40444" y2="15286"/>
                            <a14:foregroundMark x1="70333" y1="47857" x2="57778" y2="55000"/>
                            <a14:foregroundMark x1="57778" y1="55000" x2="72556" y2="52286"/>
                            <a14:foregroundMark x1="72556" y1="52286" x2="73111" y2="49714"/>
                            <a14:foregroundMark x1="62111" y1="33714" x2="62111" y2="50000"/>
                            <a14:foregroundMark x1="62111" y1="50000" x2="59333" y2="42000"/>
                            <a14:foregroundMark x1="41778" y1="47857" x2="37222" y2="62000"/>
                            <a14:foregroundMark x1="37222" y1="62000" x2="38889" y2="77000"/>
                            <a14:foregroundMark x1="38889" y1="77000" x2="42222" y2="75714"/>
                            <a14:foregroundMark x1="34900" y1="59068" x2="33000" y2="68714"/>
                            <a14:foregroundMark x1="33000" y1="68714" x2="37667" y2="72857"/>
                            <a14:backgroundMark x1="25667" y1="57429" x2="36778" y2="52000"/>
                            <a14:backgroundMark x1="36778" y1="52000" x2="27333" y2="61571"/>
                            <a14:backgroundMark x1="27333" y1="61571" x2="37222" y2="51143"/>
                            <a14:backgroundMark x1="37222" y1="51143" x2="37222" y2="50857"/>
                            <a14:backgroundMark x1="36778" y1="56857" x2="27556" y2="57429"/>
                            <a14:backgroundMark x1="37222" y1="56857" x2="32111" y2="50857"/>
                            <a14:backgroundMark x1="38111" y1="47857" x2="36222" y2="56857"/>
                          </a14:backgroundRemoval>
                        </a14:imgEffect>
                        <a14:imgEffect>
                          <a14:artisticPencilSketch/>
                        </a14:imgEffect>
                      </a14:imgLayer>
                    </a14:imgProps>
                  </a:ext>
                  <a:ext uri="{28A0092B-C50C-407E-A947-70E740481C1C}">
                    <a14:useLocalDpi xmlns:a14="http://schemas.microsoft.com/office/drawing/2010/main" val="0"/>
                  </a:ext>
                </a:extLst>
              </a:blip>
              <a:srcRect l="13556" r="15333"/>
              <a:stretch/>
            </p:blipFill>
            <p:spPr bwMode="auto">
              <a:xfrm flipH="1">
                <a:off x="3425046" y="4324869"/>
                <a:ext cx="1945560" cy="2127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imensions of Diversity &amp;amp; Identity – AAUW : Empowering Women Since 1881">
                <a:extLst>
                  <a:ext uri="{FF2B5EF4-FFF2-40B4-BE49-F238E27FC236}">
                    <a16:creationId xmlns:a16="http://schemas.microsoft.com/office/drawing/2014/main" id="{776B2AB1-96C0-4E1F-810F-EB4339BAED7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429" b="91571" l="15889" r="80000">
                            <a14:foregroundMark x1="43222" y1="46143" x2="39000" y2="20571"/>
                            <a14:foregroundMark x1="39000" y1="20571" x2="40444" y2="46714"/>
                            <a14:foregroundMark x1="55667" y1="8143" x2="55222" y2="32286"/>
                            <a14:foregroundMark x1="55222" y1="32286" x2="54556" y2="14143"/>
                            <a14:foregroundMark x1="54556" y1="14143" x2="56111" y2="9429"/>
                            <a14:foregroundMark x1="66222" y1="21857" x2="58667" y2="41429"/>
                            <a14:foregroundMark x1="58667" y1="41429" x2="65000" y2="24286"/>
                            <a14:foregroundMark x1="65000" y1="24286" x2="61667" y2="21286"/>
                            <a14:foregroundMark x1="75889" y1="39000" x2="67222" y2="49429"/>
                            <a14:foregroundMark x1="67222" y1="49429" x2="80111" y2="41429"/>
                            <a14:foregroundMark x1="80111" y1="41429" x2="74556" y2="39571"/>
                            <a14:foregroundMark x1="25123" y1="58781" x2="22222" y2="54429"/>
                            <a14:foregroundMark x1="25786" y1="59775" x2="25449" y2="59269"/>
                            <a14:foregroundMark x1="27215" y1="61917" x2="25912" y2="59963"/>
                            <a14:foregroundMark x1="34889" y1="73429" x2="27682" y2="62618"/>
                            <a14:foregroundMark x1="22222" y1="54429" x2="20333" y2="69429"/>
                            <a14:foregroundMark x1="20333" y1="69429" x2="37111" y2="80143"/>
                            <a14:foregroundMark x1="37111" y1="80143" x2="39444" y2="80429"/>
                            <a14:foregroundMark x1="38556" y1="83429" x2="49222" y2="91714"/>
                            <a14:foregroundMark x1="49222" y1="91714" x2="62222" y2="89143"/>
                            <a14:foregroundMark x1="62222" y1="89143" x2="59333" y2="85286"/>
                            <a14:foregroundMark x1="60667" y1="88857" x2="43778" y2="90857"/>
                            <a14:foregroundMark x1="43778" y1="90857" x2="34000" y2="85286"/>
                            <a14:foregroundMark x1="21556" y1="71000" x2="15889" y2="55000"/>
                            <a14:foregroundMark x1="15889" y1="55000" x2="23333" y2="61000"/>
                            <a14:foregroundMark x1="50111" y1="68000" x2="43000" y2="85714"/>
                            <a14:foregroundMark x1="43000" y1="85714" x2="56444" y2="74857"/>
                            <a14:foregroundMark x1="56444" y1="74857" x2="47333" y2="63857"/>
                            <a14:foregroundMark x1="68111" y1="26000" x2="57111" y2="52286"/>
                            <a14:foregroundMark x1="57111" y1="52286" x2="61000" y2="30571"/>
                            <a14:foregroundMark x1="61000" y1="30571" x2="63889" y2="26571"/>
                            <a14:foregroundMark x1="51444" y1="28286" x2="51000" y2="51714"/>
                            <a14:foregroundMark x1="51000" y1="51714" x2="54667" y2="30143"/>
                            <a14:foregroundMark x1="41333" y1="19429" x2="47000" y2="44286"/>
                            <a14:foregroundMark x1="47000" y1="44286" x2="40444" y2="17286"/>
                            <a14:foregroundMark x1="40444" y1="17286" x2="40444" y2="15286"/>
                            <a14:foregroundMark x1="70333" y1="47857" x2="57778" y2="55000"/>
                            <a14:foregroundMark x1="57778" y1="55000" x2="72556" y2="52286"/>
                            <a14:foregroundMark x1="72556" y1="52286" x2="73111" y2="49714"/>
                            <a14:foregroundMark x1="62111" y1="33714" x2="62111" y2="50000"/>
                            <a14:foregroundMark x1="62111" y1="50000" x2="59333" y2="42000"/>
                            <a14:foregroundMark x1="41778" y1="47857" x2="37222" y2="62000"/>
                            <a14:foregroundMark x1="37222" y1="62000" x2="38889" y2="77000"/>
                            <a14:foregroundMark x1="38889" y1="77000" x2="42222" y2="75714"/>
                            <a14:foregroundMark x1="34900" y1="59068" x2="33000" y2="68714"/>
                            <a14:foregroundMark x1="33000" y1="68714" x2="37667" y2="72857"/>
                            <a14:backgroundMark x1="25667" y1="57429" x2="36778" y2="52000"/>
                            <a14:backgroundMark x1="36778" y1="52000" x2="27333" y2="61571"/>
                            <a14:backgroundMark x1="27333" y1="61571" x2="37222" y2="51143"/>
                            <a14:backgroundMark x1="37222" y1="51143" x2="37222" y2="50857"/>
                            <a14:backgroundMark x1="36778" y1="56857" x2="27556" y2="57429"/>
                            <a14:backgroundMark x1="37222" y1="56857" x2="32111" y2="50857"/>
                            <a14:backgroundMark x1="38111" y1="47857" x2="36222" y2="56857"/>
                          </a14:backgroundRemoval>
                        </a14:imgEffect>
                        <a14:imgEffect>
                          <a14:artisticPencilSketch/>
                        </a14:imgEffect>
                      </a14:imgLayer>
                    </a14:imgProps>
                  </a:ext>
                  <a:ext uri="{28A0092B-C50C-407E-A947-70E740481C1C}">
                    <a14:useLocalDpi xmlns:a14="http://schemas.microsoft.com/office/drawing/2010/main" val="0"/>
                  </a:ext>
                </a:extLst>
              </a:blip>
              <a:srcRect l="13556" r="15333"/>
              <a:stretch/>
            </p:blipFill>
            <p:spPr bwMode="auto">
              <a:xfrm>
                <a:off x="2497249" y="2852728"/>
                <a:ext cx="1759323" cy="192425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BE9EA867-1CD3-4E35-9C88-B7E27DD9F0A6}"/>
                </a:ext>
              </a:extLst>
            </p:cNvPr>
            <p:cNvSpPr txBox="1"/>
            <p:nvPr/>
          </p:nvSpPr>
          <p:spPr>
            <a:xfrm>
              <a:off x="1159118" y="6273225"/>
              <a:ext cx="3996525" cy="584775"/>
            </a:xfrm>
            <a:prstGeom prst="rect">
              <a:avLst/>
            </a:prstGeom>
            <a:noFill/>
          </p:spPr>
          <p:txBody>
            <a:bodyPr wrap="square">
              <a:spAutoFit/>
            </a:bodyPr>
            <a:lstStyle/>
            <a:p>
              <a:pPr algn="ctr"/>
              <a:r>
                <a:rPr lang="en-US" sz="1600" b="1" i="0" dirty="0">
                  <a:effectLst/>
                </a:rPr>
                <a:t>Artwork by </a:t>
              </a:r>
              <a:r>
                <a:rPr lang="en-US" sz="1600" b="1" i="0" dirty="0">
                  <a:effectLst/>
                  <a:hlinkClick r:id="rId9">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10">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2716111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E19F2E3-68CD-45D8-8772-C1F85BB9FFB7}"/>
              </a:ext>
            </a:extLst>
          </p:cNvPr>
          <p:cNvGrpSpPr/>
          <p:nvPr/>
        </p:nvGrpSpPr>
        <p:grpSpPr>
          <a:xfrm>
            <a:off x="1316557" y="1094298"/>
            <a:ext cx="3966643" cy="5600912"/>
            <a:chOff x="333427" y="890687"/>
            <a:chExt cx="4303986" cy="6077241"/>
          </a:xfrm>
        </p:grpSpPr>
        <p:grpSp>
          <p:nvGrpSpPr>
            <p:cNvPr id="10" name="Group 9">
              <a:extLst>
                <a:ext uri="{FF2B5EF4-FFF2-40B4-BE49-F238E27FC236}">
                  <a16:creationId xmlns:a16="http://schemas.microsoft.com/office/drawing/2014/main" id="{A54C96D6-FA45-4D86-95DE-7CD320D88BB1}"/>
                </a:ext>
              </a:extLst>
            </p:cNvPr>
            <p:cNvGrpSpPr/>
            <p:nvPr/>
          </p:nvGrpSpPr>
          <p:grpSpPr>
            <a:xfrm>
              <a:off x="791805" y="890687"/>
              <a:ext cx="3387231" cy="5649345"/>
              <a:chOff x="1759565" y="968659"/>
              <a:chExt cx="3387231" cy="5649345"/>
            </a:xfrm>
          </p:grpSpPr>
          <p:pic>
            <p:nvPicPr>
              <p:cNvPr id="6" name="Picture 5" descr="Text&#10;&#10;Description automatically generated">
                <a:extLst>
                  <a:ext uri="{FF2B5EF4-FFF2-40B4-BE49-F238E27FC236}">
                    <a16:creationId xmlns:a16="http://schemas.microsoft.com/office/drawing/2014/main" id="{7E0E51A4-C087-414F-A4E8-F54FACAE2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565" y="1423988"/>
                <a:ext cx="1737666" cy="5037137"/>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8DE51947-57C3-46C1-BB49-85F64E17BA43}"/>
                  </a:ext>
                </a:extLst>
              </p:cNvPr>
              <p:cNvPicPr>
                <a:picLocks noChangeAspect="1"/>
              </p:cNvPicPr>
              <p:nvPr/>
            </p:nvPicPr>
            <p:blipFill rotWithShape="1">
              <a:blip r:embed="rId4">
                <a:extLst>
                  <a:ext uri="{28A0092B-C50C-407E-A947-70E740481C1C}">
                    <a14:useLocalDpi xmlns:a14="http://schemas.microsoft.com/office/drawing/2010/main" val="0"/>
                  </a:ext>
                </a:extLst>
              </a:blip>
              <a:srcRect l="55371" r="1"/>
              <a:stretch/>
            </p:blipFill>
            <p:spPr>
              <a:xfrm>
                <a:off x="3609002" y="968659"/>
                <a:ext cx="1537794" cy="5649345"/>
              </a:xfrm>
              <a:prstGeom prst="rect">
                <a:avLst/>
              </a:prstGeom>
            </p:spPr>
          </p:pic>
          <p:sp>
            <p:nvSpPr>
              <p:cNvPr id="9" name="Oval 8">
                <a:extLst>
                  <a:ext uri="{FF2B5EF4-FFF2-40B4-BE49-F238E27FC236}">
                    <a16:creationId xmlns:a16="http://schemas.microsoft.com/office/drawing/2014/main" id="{4176DFC4-50F3-4DF8-8011-29322895D485}"/>
                  </a:ext>
                </a:extLst>
              </p:cNvPr>
              <p:cNvSpPr/>
              <p:nvPr/>
            </p:nvSpPr>
            <p:spPr>
              <a:xfrm>
                <a:off x="3497231" y="2838450"/>
                <a:ext cx="207994" cy="8763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TextBox 10">
              <a:extLst>
                <a:ext uri="{FF2B5EF4-FFF2-40B4-BE49-F238E27FC236}">
                  <a16:creationId xmlns:a16="http://schemas.microsoft.com/office/drawing/2014/main" id="{07C9CDA2-905A-44DF-9774-B0B40162628B}"/>
                </a:ext>
              </a:extLst>
            </p:cNvPr>
            <p:cNvSpPr txBox="1"/>
            <p:nvPr/>
          </p:nvSpPr>
          <p:spPr>
            <a:xfrm>
              <a:off x="333427" y="6383153"/>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5">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6">
                    <a:extLst>
                      <a:ext uri="{A12FA001-AC4F-418D-AE19-62706E023703}">
                        <ahyp:hlinkClr xmlns:ahyp="http://schemas.microsoft.com/office/drawing/2018/hyperlinkcolor" val="tx"/>
                      </a:ext>
                    </a:extLst>
                  </a:hlinkClick>
                </a:rPr>
                <a:t>CC BY-NC-SA 4.0 International License.</a:t>
              </a:r>
              <a:endParaRPr lang="en-CA" sz="1600" b="1" dirty="0"/>
            </a:p>
          </p:txBody>
        </p:sp>
      </p:grpSp>
      <p:sp>
        <p:nvSpPr>
          <p:cNvPr id="2" name="Title 1"/>
          <p:cNvSpPr>
            <a:spLocks noGrp="1"/>
          </p:cNvSpPr>
          <p:nvPr>
            <p:ph type="title"/>
          </p:nvPr>
        </p:nvSpPr>
        <p:spPr>
          <a:xfrm>
            <a:off x="376187" y="239996"/>
            <a:ext cx="11444338" cy="1325563"/>
          </a:xfrm>
        </p:spPr>
        <p:txBody>
          <a:bodyPr>
            <a:normAutofit fontScale="90000"/>
          </a:bodyPr>
          <a:lstStyle/>
          <a:p>
            <a:pPr algn="ctr"/>
            <a:r>
              <a:rPr lang="en-CA" dirty="0"/>
              <a:t>Social Construct OF GENDER</a:t>
            </a:r>
          </a:p>
        </p:txBody>
      </p:sp>
      <p:sp>
        <p:nvSpPr>
          <p:cNvPr id="3" name="Content Placeholder 2"/>
          <p:cNvSpPr>
            <a:spLocks noGrp="1"/>
          </p:cNvSpPr>
          <p:nvPr>
            <p:ph idx="1"/>
          </p:nvPr>
        </p:nvSpPr>
        <p:spPr>
          <a:xfrm>
            <a:off x="6115226" y="1573496"/>
            <a:ext cx="5705299" cy="5284504"/>
          </a:xfrm>
        </p:spPr>
        <p:txBody>
          <a:bodyPr>
            <a:normAutofit/>
          </a:bodyPr>
          <a:lstStyle/>
          <a:p>
            <a:r>
              <a:rPr lang="en-CA" dirty="0"/>
              <a:t>In order to understand gender identities as socially constructed, we have to begin with a distinction between sex and gender. </a:t>
            </a:r>
          </a:p>
          <a:p>
            <a:r>
              <a:rPr lang="en-CA" b="1" dirty="0"/>
              <a:t>Sex</a:t>
            </a:r>
            <a:r>
              <a:rPr lang="en-CA" dirty="0"/>
              <a:t>: the biological differences between male and female. </a:t>
            </a:r>
          </a:p>
          <a:p>
            <a:r>
              <a:rPr lang="en-CA" dirty="0"/>
              <a:t>These categories are not always as discrete as they may seem. </a:t>
            </a:r>
          </a:p>
          <a:p>
            <a:r>
              <a:rPr lang="en-CA" b="1" dirty="0"/>
              <a:t>Intersex</a:t>
            </a:r>
            <a:r>
              <a:rPr lang="en-CA" dirty="0"/>
              <a:t>: refers to people who have both male and female genital characteristics.</a:t>
            </a:r>
          </a:p>
          <a:p>
            <a:r>
              <a:rPr lang="en-CA" dirty="0"/>
              <a:t>Gender: refers to the characteristics of being “</a:t>
            </a:r>
            <a:r>
              <a:rPr lang="en-CA" b="1" dirty="0">
                <a:solidFill>
                  <a:srgbClr val="0070C0"/>
                </a:solidFill>
              </a:rPr>
              <a:t>masculine</a:t>
            </a:r>
            <a:r>
              <a:rPr lang="en-CA" dirty="0"/>
              <a:t>” and being “</a:t>
            </a:r>
            <a:r>
              <a:rPr lang="en-CA" b="1" dirty="0">
                <a:solidFill>
                  <a:srgbClr val="FF99FF"/>
                </a:solidFill>
              </a:rPr>
              <a:t>feminine</a:t>
            </a:r>
            <a:r>
              <a:rPr lang="en-CA" dirty="0"/>
              <a:t>.”</a:t>
            </a:r>
          </a:p>
          <a:p>
            <a:r>
              <a:rPr lang="en-CA" dirty="0"/>
              <a:t>Generally, we think of “male” as “masculine” and “female” as “feminine.” </a:t>
            </a:r>
          </a:p>
        </p:txBody>
      </p:sp>
    </p:spTree>
    <p:extLst>
      <p:ext uri="{BB962C8B-B14F-4D97-AF65-F5344CB8AC3E}">
        <p14:creationId xmlns:p14="http://schemas.microsoft.com/office/powerpoint/2010/main" val="3745719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Autofit/>
          </a:bodyPr>
          <a:lstStyle/>
          <a:p>
            <a:pPr algn="ctr"/>
            <a:r>
              <a:rPr lang="en-CA" sz="6000" dirty="0"/>
              <a:t>GENDER: THE GENDERBREAD PERSON</a:t>
            </a:r>
          </a:p>
        </p:txBody>
      </p:sp>
      <p:pic>
        <p:nvPicPr>
          <p:cNvPr id="5" name="Picture 2">
            <a:extLst>
              <a:ext uri="{FF2B5EF4-FFF2-40B4-BE49-F238E27FC236}">
                <a16:creationId xmlns:a16="http://schemas.microsoft.com/office/drawing/2014/main" id="{74C48B48-9F55-4D68-9875-C4798A07D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9" t="3252" r="4973" b="41169"/>
          <a:stretch/>
        </p:blipFill>
        <p:spPr bwMode="auto">
          <a:xfrm>
            <a:off x="2762250" y="1334467"/>
            <a:ext cx="6610350" cy="5062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4"/>
            <a:extLst>
              <a:ext uri="{FF2B5EF4-FFF2-40B4-BE49-F238E27FC236}">
                <a16:creationId xmlns:a16="http://schemas.microsoft.com/office/drawing/2014/main" id="{F80B52B0-5E5B-4733-97B9-0DE7089E7BBE}"/>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spTree>
    <p:extLst>
      <p:ext uri="{BB962C8B-B14F-4D97-AF65-F5344CB8AC3E}">
        <p14:creationId xmlns:p14="http://schemas.microsoft.com/office/powerpoint/2010/main" val="36254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GENDER</a:t>
            </a:r>
          </a:p>
        </p:txBody>
      </p:sp>
      <p:pic>
        <p:nvPicPr>
          <p:cNvPr id="14340" name="Picture 4">
            <a:extLst>
              <a:ext uri="{FF2B5EF4-FFF2-40B4-BE49-F238E27FC236}">
                <a16:creationId xmlns:a16="http://schemas.microsoft.com/office/drawing/2014/main" id="{E2D72B71-BDFC-479C-86C6-1C0E2C12C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111" b="17222"/>
          <a:stretch/>
        </p:blipFill>
        <p:spPr bwMode="auto">
          <a:xfrm>
            <a:off x="185254" y="2543968"/>
            <a:ext cx="11821491" cy="1770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39DF7DF2-8590-4E87-B7F0-BCDD08315892}"/>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spTree>
    <p:extLst>
      <p:ext uri="{BB962C8B-B14F-4D97-AF65-F5344CB8AC3E}">
        <p14:creationId xmlns:p14="http://schemas.microsoft.com/office/powerpoint/2010/main" val="250321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normAutofit/>
          </a:bodyPr>
          <a:lstStyle/>
          <a:p>
            <a:pPr algn="ctr"/>
            <a:r>
              <a:rPr lang="en-CA" dirty="0"/>
              <a:t>ANATOMICAL</a:t>
            </a:r>
            <a:r>
              <a:rPr lang="en-CA" sz="6000" dirty="0"/>
              <a:t> </a:t>
            </a:r>
            <a:r>
              <a:rPr lang="en-CA" dirty="0"/>
              <a:t>SEX</a:t>
            </a:r>
            <a:endParaRPr lang="en-CA" sz="6000" dirty="0"/>
          </a:p>
        </p:txBody>
      </p:sp>
      <p:sp>
        <p:nvSpPr>
          <p:cNvPr id="4" name="TextBox 3">
            <a:hlinkClick r:id="rId3"/>
            <a:extLst>
              <a:ext uri="{FF2B5EF4-FFF2-40B4-BE49-F238E27FC236}">
                <a16:creationId xmlns:a16="http://schemas.microsoft.com/office/drawing/2014/main" id="{C132AFF1-3C02-4CA8-9F91-F54275F1EBCC}"/>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grpSp>
        <p:nvGrpSpPr>
          <p:cNvPr id="6" name="Group 5">
            <a:extLst>
              <a:ext uri="{FF2B5EF4-FFF2-40B4-BE49-F238E27FC236}">
                <a16:creationId xmlns:a16="http://schemas.microsoft.com/office/drawing/2014/main" id="{1A871531-111E-4E27-9D18-BD9DFB626087}"/>
              </a:ext>
            </a:extLst>
          </p:cNvPr>
          <p:cNvGrpSpPr/>
          <p:nvPr/>
        </p:nvGrpSpPr>
        <p:grpSpPr>
          <a:xfrm>
            <a:off x="363486" y="1854201"/>
            <a:ext cx="11592580" cy="3162299"/>
            <a:chOff x="376186" y="1765301"/>
            <a:chExt cx="11592580" cy="3162299"/>
          </a:xfrm>
        </p:grpSpPr>
        <p:pic>
          <p:nvPicPr>
            <p:cNvPr id="17410" name="Picture 2">
              <a:extLst>
                <a:ext uri="{FF2B5EF4-FFF2-40B4-BE49-F238E27FC236}">
                  <a16:creationId xmlns:a16="http://schemas.microsoft.com/office/drawing/2014/main" id="{C96B7E8D-A57A-493F-8815-722361152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86" y="1765301"/>
              <a:ext cx="11592580" cy="31622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iagram&#10;&#10;Description automatically generated">
              <a:extLst>
                <a:ext uri="{FF2B5EF4-FFF2-40B4-BE49-F238E27FC236}">
                  <a16:creationId xmlns:a16="http://schemas.microsoft.com/office/drawing/2014/main" id="{B09D7CF3-CF51-4EAC-A407-D1765939E13B}"/>
                </a:ext>
              </a:extLst>
            </p:cNvPr>
            <p:cNvPicPr>
              <a:picLocks noChangeAspect="1"/>
            </p:cNvPicPr>
            <p:nvPr/>
          </p:nvPicPr>
          <p:blipFill rotWithShape="1">
            <a:blip r:embed="rId5">
              <a:extLst>
                <a:ext uri="{28A0092B-C50C-407E-A947-70E740481C1C}">
                  <a14:useLocalDpi xmlns:a14="http://schemas.microsoft.com/office/drawing/2010/main" val="0"/>
                </a:ext>
              </a:extLst>
            </a:blip>
            <a:srcRect l="21424" t="25914" r="26997" b="49523"/>
            <a:stretch/>
          </p:blipFill>
          <p:spPr>
            <a:xfrm>
              <a:off x="1130300" y="2238930"/>
              <a:ext cx="3143250" cy="647701"/>
            </a:xfrm>
            <a:prstGeom prst="rect">
              <a:avLst/>
            </a:prstGeom>
          </p:spPr>
        </p:pic>
      </p:grpSp>
    </p:spTree>
    <p:extLst>
      <p:ext uri="{BB962C8B-B14F-4D97-AF65-F5344CB8AC3E}">
        <p14:creationId xmlns:p14="http://schemas.microsoft.com/office/powerpoint/2010/main" val="17245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4975" y="239996"/>
            <a:ext cx="6055550" cy="1325563"/>
          </a:xfrm>
        </p:spPr>
        <p:txBody>
          <a:bodyPr>
            <a:normAutofit fontScale="90000"/>
          </a:bodyPr>
          <a:lstStyle/>
          <a:p>
            <a:r>
              <a:rPr lang="en-CA" dirty="0"/>
              <a:t>LEARNING OUTCOMES</a:t>
            </a:r>
          </a:p>
        </p:txBody>
      </p:sp>
      <p:sp>
        <p:nvSpPr>
          <p:cNvPr id="5" name="Rectangle 1">
            <a:extLst>
              <a:ext uri="{FF2B5EF4-FFF2-40B4-BE49-F238E27FC236}">
                <a16:creationId xmlns:a16="http://schemas.microsoft.com/office/drawing/2014/main" id="{07049F79-9F75-4789-BEA3-146B0E8C9A4F}"/>
              </a:ext>
            </a:extLst>
          </p:cNvPr>
          <p:cNvSpPr>
            <a:spLocks noChangeArrowheads="1"/>
          </p:cNvSpPr>
          <p:nvPr/>
        </p:nvSpPr>
        <p:spPr bwMode="auto">
          <a:xfrm>
            <a:off x="0"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Calibri" panose="020F0502020204030204" pitchFamily="34" charset="0"/>
              </a:rPr>
            </a:br>
            <a:endParaRPr kumimoji="0" lang="en-US" altLang="en-US" sz="1800" b="0" i="0" u="none" strike="noStrike" cap="none" normalizeH="0" baseline="0" dirty="0">
              <a:ln>
                <a:noFill/>
              </a:ln>
              <a:solidFill>
                <a:schemeClr val="tx1"/>
              </a:solidFill>
              <a:effectLst/>
              <a:latin typeface="Calibri" panose="020F0502020204030204" pitchFamily="34" charset="0"/>
            </a:endParaRPr>
          </a:p>
        </p:txBody>
      </p:sp>
      <p:sp>
        <p:nvSpPr>
          <p:cNvPr id="8" name="TextBox 7">
            <a:extLst>
              <a:ext uri="{FF2B5EF4-FFF2-40B4-BE49-F238E27FC236}">
                <a16:creationId xmlns:a16="http://schemas.microsoft.com/office/drawing/2014/main" id="{EA7C6436-7402-4788-86B2-ECB6D146AC85}"/>
              </a:ext>
            </a:extLst>
          </p:cNvPr>
          <p:cNvSpPr txBox="1"/>
          <p:nvPr/>
        </p:nvSpPr>
        <p:spPr>
          <a:xfrm>
            <a:off x="5915022" y="1557338"/>
            <a:ext cx="6086478" cy="4154984"/>
          </a:xfrm>
          <a:prstGeom prst="rect">
            <a:avLst/>
          </a:prstGeom>
          <a:noFill/>
        </p:spPr>
        <p:txBody>
          <a:bodyPr wrap="square" rtlCol="0">
            <a:spAutoFit/>
          </a:bodyPr>
          <a:lstStyle/>
          <a:p>
            <a:pPr fontAlgn="ctr"/>
            <a:r>
              <a:rPr lang="en-US" sz="2200" b="1" i="0" dirty="0">
                <a:solidFill>
                  <a:srgbClr val="252327"/>
                </a:solidFill>
                <a:effectLst/>
              </a:rPr>
              <a:t>At the end of this session, you will be able to:</a:t>
            </a:r>
            <a:endParaRPr lang="en-US" sz="2200" b="1" dirty="0">
              <a:effectLst/>
            </a:endParaRPr>
          </a:p>
          <a:p>
            <a:pPr marL="285750" indent="-285750" algn="l" fontAlgn="ctr">
              <a:buFont typeface="Arial" panose="020B0604020202020204" pitchFamily="34" charset="0"/>
              <a:buChar char="•"/>
            </a:pPr>
            <a:r>
              <a:rPr lang="en-US" sz="2100" dirty="0">
                <a:effectLst/>
              </a:rPr>
              <a:t>Apply sociological concepts to understand identity.</a:t>
            </a:r>
          </a:p>
          <a:p>
            <a:pPr marL="285750" indent="-285750" algn="l" fontAlgn="ctr">
              <a:buFont typeface="Arial" panose="020B0604020202020204" pitchFamily="34" charset="0"/>
              <a:buChar char="•"/>
            </a:pPr>
            <a:r>
              <a:rPr lang="en-US" sz="2200" dirty="0">
                <a:effectLst/>
              </a:rPr>
              <a:t>Identify the elements that make up an identity.</a:t>
            </a:r>
          </a:p>
          <a:p>
            <a:pPr marL="285750" indent="-285750" algn="l" fontAlgn="ctr">
              <a:buFont typeface="Arial" panose="020B0604020202020204" pitchFamily="34" charset="0"/>
              <a:buChar char="•"/>
            </a:pPr>
            <a:r>
              <a:rPr lang="en-US" sz="2200" dirty="0">
                <a:effectLst/>
              </a:rPr>
              <a:t>Examine how identity is socially constructed.</a:t>
            </a:r>
          </a:p>
          <a:p>
            <a:pPr marL="285750" indent="-285750">
              <a:buFont typeface="Arial" panose="020B0604020202020204" pitchFamily="34" charset="0"/>
              <a:buChar char="•"/>
            </a:pPr>
            <a:r>
              <a:rPr lang="en-US" sz="2200" b="0" i="0" kern="1200" dirty="0">
                <a:solidFill>
                  <a:schemeClr val="tx1"/>
                </a:solidFill>
                <a:effectLst/>
                <a:latin typeface="+mn-lt"/>
                <a:ea typeface="+mn-ea"/>
                <a:cs typeface="+mn-cs"/>
              </a:rPr>
              <a:t>Determine how identity is the product of social structures and culture.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i="0" kern="1200" dirty="0">
                <a:solidFill>
                  <a:schemeClr val="tx1"/>
                </a:solidFill>
                <a:effectLst/>
                <a:latin typeface="+mn-lt"/>
                <a:ea typeface="+mn-ea"/>
                <a:cs typeface="+mn-cs"/>
              </a:rPr>
              <a:t>Discuss how identities are intersectional.</a:t>
            </a:r>
          </a:p>
          <a:p>
            <a:pPr marL="285750" indent="-285750">
              <a:buFont typeface="Arial" panose="020B0604020202020204" pitchFamily="34" charset="0"/>
              <a:buChar char="•"/>
            </a:pPr>
            <a:r>
              <a:rPr lang="en-US" sz="2200" b="0" i="0" kern="1200" dirty="0">
                <a:solidFill>
                  <a:schemeClr val="tx1"/>
                </a:solidFill>
                <a:effectLst/>
                <a:latin typeface="+mn-lt"/>
                <a:ea typeface="+mn-ea"/>
                <a:cs typeface="+mn-cs"/>
              </a:rPr>
              <a:t>Examine the difference between gender &amp; sex</a:t>
            </a:r>
          </a:p>
          <a:p>
            <a:pPr marL="285750" indent="-285750">
              <a:buFont typeface="Arial" panose="020B0604020202020204" pitchFamily="34" charset="0"/>
              <a:buChar char="•"/>
            </a:pPr>
            <a:r>
              <a:rPr lang="en-US" sz="2200" b="0" i="0" kern="1200" dirty="0">
                <a:solidFill>
                  <a:schemeClr val="tx1"/>
                </a:solidFill>
                <a:effectLst/>
                <a:latin typeface="+mn-lt"/>
                <a:ea typeface="+mn-ea"/>
                <a:cs typeface="+mn-cs"/>
              </a:rPr>
              <a:t>Evaluate the impact of discrimination, prejudice and stereotypes.</a:t>
            </a:r>
          </a:p>
          <a:p>
            <a:pPr marL="285750" indent="-285750">
              <a:buFont typeface="Arial" panose="020B0604020202020204" pitchFamily="34" charset="0"/>
              <a:buChar char="•"/>
            </a:pPr>
            <a:r>
              <a:rPr lang="en-US" sz="2200" dirty="0">
                <a:solidFill>
                  <a:srgbClr val="252327"/>
                </a:solidFill>
              </a:rPr>
              <a:t>Identify with the identity of Canadian Aboriginal Peoples as they see themselves.</a:t>
            </a:r>
            <a:endParaRPr lang="en-CA" sz="2400" dirty="0"/>
          </a:p>
        </p:txBody>
      </p:sp>
      <p:grpSp>
        <p:nvGrpSpPr>
          <p:cNvPr id="7" name="Group 6">
            <a:extLst>
              <a:ext uri="{FF2B5EF4-FFF2-40B4-BE49-F238E27FC236}">
                <a16:creationId xmlns:a16="http://schemas.microsoft.com/office/drawing/2014/main" id="{BAA6048F-6270-4E0A-80BC-7754C8DB20B7}"/>
              </a:ext>
            </a:extLst>
          </p:cNvPr>
          <p:cNvGrpSpPr/>
          <p:nvPr/>
        </p:nvGrpSpPr>
        <p:grpSpPr>
          <a:xfrm>
            <a:off x="190496" y="580562"/>
            <a:ext cx="5724526" cy="6108536"/>
            <a:chOff x="371475" y="564706"/>
            <a:chExt cx="5724526" cy="6108536"/>
          </a:xfrm>
        </p:grpSpPr>
        <p:pic>
          <p:nvPicPr>
            <p:cNvPr id="4" name="Picture 3" descr="Icon&#10;&#10;Description automatically generated">
              <a:extLst>
                <a:ext uri="{FF2B5EF4-FFF2-40B4-BE49-F238E27FC236}">
                  <a16:creationId xmlns:a16="http://schemas.microsoft.com/office/drawing/2014/main" id="{859CD4B9-F282-4DD9-9916-16A27C92DA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14" name="TextBox 13">
              <a:hlinkClick r:id="rId4"/>
              <a:extLst>
                <a:ext uri="{FF2B5EF4-FFF2-40B4-BE49-F238E27FC236}">
                  <a16:creationId xmlns:a16="http://schemas.microsoft.com/office/drawing/2014/main" id="{96C3F80A-9880-4A7F-ABF0-0A2A4C7B1881}"/>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5" name="Title 1">
              <a:extLst>
                <a:ext uri="{FF2B5EF4-FFF2-40B4-BE49-F238E27FC236}">
                  <a16:creationId xmlns:a16="http://schemas.microsoft.com/office/drawing/2014/main" id="{9A6F6C97-5789-46C0-817A-63474667C6A0}"/>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6" name="Title 1">
              <a:extLst>
                <a:ext uri="{FF2B5EF4-FFF2-40B4-BE49-F238E27FC236}">
                  <a16:creationId xmlns:a16="http://schemas.microsoft.com/office/drawing/2014/main" id="{B90076B2-9ACE-4001-BA9B-D9264C13FA0E}"/>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0992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GENDER IDENTITY</a:t>
            </a:r>
          </a:p>
        </p:txBody>
      </p:sp>
      <p:pic>
        <p:nvPicPr>
          <p:cNvPr id="14338" name="Picture 2">
            <a:extLst>
              <a:ext uri="{FF2B5EF4-FFF2-40B4-BE49-F238E27FC236}">
                <a16:creationId xmlns:a16="http://schemas.microsoft.com/office/drawing/2014/main" id="{A4CA9918-78A8-4B46-8B02-5DE985F8B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1892300"/>
            <a:ext cx="11566525" cy="3084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4"/>
            <a:extLst>
              <a:ext uri="{FF2B5EF4-FFF2-40B4-BE49-F238E27FC236}">
                <a16:creationId xmlns:a16="http://schemas.microsoft.com/office/drawing/2014/main" id="{2CCBCACA-4D87-4C64-A4EA-B69630B0A78C}"/>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spTree>
    <p:extLst>
      <p:ext uri="{BB962C8B-B14F-4D97-AF65-F5344CB8AC3E}">
        <p14:creationId xmlns:p14="http://schemas.microsoft.com/office/powerpoint/2010/main" val="427372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9050" cy="1325563"/>
          </a:xfrm>
        </p:spPr>
        <p:txBody>
          <a:bodyPr/>
          <a:lstStyle/>
          <a:p>
            <a:pPr algn="ctr"/>
            <a:r>
              <a:rPr lang="en-CA" dirty="0"/>
              <a:t>GENDER EXPRESSION</a:t>
            </a:r>
          </a:p>
        </p:txBody>
      </p:sp>
      <p:pic>
        <p:nvPicPr>
          <p:cNvPr id="18434" name="Picture 2">
            <a:extLst>
              <a:ext uri="{FF2B5EF4-FFF2-40B4-BE49-F238E27FC236}">
                <a16:creationId xmlns:a16="http://schemas.microsoft.com/office/drawing/2014/main" id="{C64B6314-3F32-44E4-A393-0B55F3A0C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87" y="1847170"/>
            <a:ext cx="11449051" cy="3176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4"/>
            <a:extLst>
              <a:ext uri="{FF2B5EF4-FFF2-40B4-BE49-F238E27FC236}">
                <a16:creationId xmlns:a16="http://schemas.microsoft.com/office/drawing/2014/main" id="{5E161749-75DA-4408-AAF3-29D335B2A69F}"/>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spTree>
    <p:extLst>
      <p:ext uri="{BB962C8B-B14F-4D97-AF65-F5344CB8AC3E}">
        <p14:creationId xmlns:p14="http://schemas.microsoft.com/office/powerpoint/2010/main" val="1961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pPr algn="ctr"/>
            <a:r>
              <a:rPr lang="en-CA" dirty="0"/>
              <a:t>ATTRACTION</a:t>
            </a:r>
          </a:p>
        </p:txBody>
      </p:sp>
      <p:pic>
        <p:nvPicPr>
          <p:cNvPr id="19458" name="Picture 2">
            <a:extLst>
              <a:ext uri="{FF2B5EF4-FFF2-40B4-BE49-F238E27FC236}">
                <a16:creationId xmlns:a16="http://schemas.microsoft.com/office/drawing/2014/main" id="{B18EE8D0-7F8D-4819-B144-81AFCC664A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4" t="84075" r="3787" b="6666"/>
          <a:stretch/>
        </p:blipFill>
        <p:spPr bwMode="auto">
          <a:xfrm>
            <a:off x="376186" y="2692991"/>
            <a:ext cx="11444339" cy="1472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4"/>
            <a:extLst>
              <a:ext uri="{FF2B5EF4-FFF2-40B4-BE49-F238E27FC236}">
                <a16:creationId xmlns:a16="http://schemas.microsoft.com/office/drawing/2014/main" id="{309FAA95-9F18-4D9A-83E1-24174E3221E3}"/>
              </a:ext>
            </a:extLst>
          </p:cNvPr>
          <p:cNvSpPr txBox="1"/>
          <p:nvPr/>
        </p:nvSpPr>
        <p:spPr>
          <a:xfrm>
            <a:off x="1666875" y="6248672"/>
            <a:ext cx="8858250" cy="338554"/>
          </a:xfrm>
          <a:prstGeom prst="rect">
            <a:avLst/>
          </a:prstGeom>
          <a:noFill/>
        </p:spPr>
        <p:txBody>
          <a:bodyPr wrap="square">
            <a:spAutoFit/>
          </a:bodyPr>
          <a:lstStyle/>
          <a:p>
            <a:pPr algn="ctr"/>
            <a:r>
              <a:rPr lang="en-US" sz="1600" b="1" dirty="0" err="1"/>
              <a:t>Genderbread</a:t>
            </a:r>
            <a:r>
              <a:rPr lang="en-US" sz="1600" b="1" dirty="0"/>
              <a:t> Person Version 4 created and uncopyrighted 2017 by Sam </a:t>
            </a:r>
            <a:r>
              <a:rPr lang="en-US" sz="1600" b="1" dirty="0" err="1"/>
              <a:t>Killermann</a:t>
            </a:r>
            <a:endParaRPr lang="en-CA" sz="1600" b="1" dirty="0"/>
          </a:p>
        </p:txBody>
      </p:sp>
    </p:spTree>
    <p:extLst>
      <p:ext uri="{BB962C8B-B14F-4D97-AF65-F5344CB8AC3E}">
        <p14:creationId xmlns:p14="http://schemas.microsoft.com/office/powerpoint/2010/main" val="293154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ree Women's Black Long Sleeves One Piece Bathing Suit Stock Photo">
            <a:extLst>
              <a:ext uri="{FF2B5EF4-FFF2-40B4-BE49-F238E27FC236}">
                <a16:creationId xmlns:a16="http://schemas.microsoft.com/office/drawing/2014/main" id="{932F1E95-1BE5-4CDD-86E5-2C85D6E52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46" t="1671" b="23237"/>
          <a:stretch/>
        </p:blipFill>
        <p:spPr bwMode="auto">
          <a:xfrm>
            <a:off x="6648450" y="0"/>
            <a:ext cx="5543550" cy="68769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Sexuality</a:t>
            </a:r>
          </a:p>
        </p:txBody>
      </p:sp>
      <p:sp>
        <p:nvSpPr>
          <p:cNvPr id="3" name="Content Placeholder 2"/>
          <p:cNvSpPr>
            <a:spLocks noGrp="1"/>
          </p:cNvSpPr>
          <p:nvPr>
            <p:ph idx="1"/>
          </p:nvPr>
        </p:nvSpPr>
        <p:spPr>
          <a:xfrm>
            <a:off x="390701" y="1565558"/>
            <a:ext cx="5705299" cy="5292441"/>
          </a:xfrm>
        </p:spPr>
        <p:txBody>
          <a:bodyPr>
            <a:normAutofit fontScale="77500" lnSpcReduction="20000"/>
          </a:bodyPr>
          <a:lstStyle/>
          <a:p>
            <a:r>
              <a:rPr lang="en-CA" dirty="0"/>
              <a:t>Sexuality: refers to sexual preferences and orientation.</a:t>
            </a:r>
          </a:p>
          <a:p>
            <a:r>
              <a:rPr lang="en-CA" dirty="0"/>
              <a:t>Just as we have expectations of appropriate gender roles, we also have expectations of appropriate sexual roles.</a:t>
            </a:r>
          </a:p>
          <a:p>
            <a:pPr lvl="1"/>
            <a:r>
              <a:rPr lang="en-CA" dirty="0"/>
              <a:t>Men are expected to be sexually aggressive, women to be passive. </a:t>
            </a:r>
          </a:p>
          <a:p>
            <a:pPr lvl="1"/>
            <a:r>
              <a:rPr lang="en-CA" dirty="0"/>
              <a:t>Women who assert themselves sexually are called “sluts.” </a:t>
            </a:r>
          </a:p>
          <a:p>
            <a:r>
              <a:rPr lang="en-CA" dirty="0"/>
              <a:t>The socially acceptable sexual roles not only work to limit and police appropriate sexual behaviors, they also feed into assumptions that women and men must be naturally attracted to the opposite sex. </a:t>
            </a:r>
          </a:p>
          <a:p>
            <a:r>
              <a:rPr lang="en-CA" dirty="0"/>
              <a:t>We assume that sexuality is synonymous with heterosexuality.  </a:t>
            </a:r>
          </a:p>
          <a:p>
            <a:r>
              <a:rPr lang="en-CA" dirty="0"/>
              <a:t>As such, we often assume that heterosexuality is “normal” and “natural” while homosexuality is framed as “deviant” and “unnatural.</a:t>
            </a:r>
          </a:p>
          <a:p>
            <a:r>
              <a:rPr lang="en-CA" dirty="0"/>
              <a:t>People who fail to conform to acceptable sexual roles are often punished.  For instance, gays and lesbians are often the target of discrimination.</a:t>
            </a:r>
          </a:p>
          <a:p>
            <a:endParaRPr lang="en-CA" dirty="0"/>
          </a:p>
          <a:p>
            <a:endParaRPr lang="en-CA" dirty="0"/>
          </a:p>
        </p:txBody>
      </p:sp>
      <p:sp>
        <p:nvSpPr>
          <p:cNvPr id="6" name="TextBox 5">
            <a:hlinkClick r:id="rId3"/>
            <a:extLst>
              <a:ext uri="{FF2B5EF4-FFF2-40B4-BE49-F238E27FC236}">
                <a16:creationId xmlns:a16="http://schemas.microsoft.com/office/drawing/2014/main" id="{B5826395-E515-4E54-92AF-32256A8D3406}"/>
              </a:ext>
            </a:extLst>
          </p:cNvPr>
          <p:cNvSpPr txBox="1"/>
          <p:nvPr/>
        </p:nvSpPr>
        <p:spPr>
          <a:xfrm>
            <a:off x="10134599" y="6379131"/>
            <a:ext cx="2057401" cy="369332"/>
          </a:xfrm>
          <a:prstGeom prst="rect">
            <a:avLst/>
          </a:prstGeom>
          <a:noFill/>
        </p:spPr>
        <p:txBody>
          <a:bodyPr wrap="square">
            <a:spAutoFit/>
          </a:bodyPr>
          <a:lstStyle/>
          <a:p>
            <a:r>
              <a:rPr lang="en-CA" b="1" i="0" dirty="0">
                <a:solidFill>
                  <a:schemeClr val="bg1"/>
                </a:solidFill>
                <a:effectLst/>
                <a:latin typeface="Calibri" panose="020F0502020204030204" pitchFamily="34" charset="0"/>
              </a:rPr>
              <a:t>Photo by Pixabay</a:t>
            </a:r>
            <a:endParaRPr lang="en-CA" b="1" dirty="0">
              <a:solidFill>
                <a:schemeClr val="bg1"/>
              </a:solidFill>
            </a:endParaRPr>
          </a:p>
        </p:txBody>
      </p:sp>
    </p:spTree>
    <p:extLst>
      <p:ext uri="{BB962C8B-B14F-4D97-AF65-F5344CB8AC3E}">
        <p14:creationId xmlns:p14="http://schemas.microsoft.com/office/powerpoint/2010/main" val="2611120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637" y="239996"/>
            <a:ext cx="10515600" cy="1325563"/>
          </a:xfrm>
        </p:spPr>
        <p:txBody>
          <a:bodyPr/>
          <a:lstStyle/>
          <a:p>
            <a:r>
              <a:rPr lang="en-CA" dirty="0"/>
              <a:t>Gender Performativity</a:t>
            </a:r>
          </a:p>
        </p:txBody>
      </p:sp>
      <p:sp>
        <p:nvSpPr>
          <p:cNvPr id="3" name="Content Placeholder 2"/>
          <p:cNvSpPr>
            <a:spLocks noGrp="1"/>
          </p:cNvSpPr>
          <p:nvPr>
            <p:ph idx="1"/>
          </p:nvPr>
        </p:nvSpPr>
        <p:spPr>
          <a:xfrm>
            <a:off x="5119637" y="1565559"/>
            <a:ext cx="6700888" cy="5284504"/>
          </a:xfrm>
        </p:spPr>
        <p:txBody>
          <a:bodyPr>
            <a:normAutofit/>
          </a:bodyPr>
          <a:lstStyle/>
          <a:p>
            <a:r>
              <a:rPr lang="en-CA" b="1" dirty="0"/>
              <a:t>Judith</a:t>
            </a:r>
            <a:r>
              <a:rPr lang="en-CA" dirty="0"/>
              <a:t> </a:t>
            </a:r>
            <a:r>
              <a:rPr lang="en-CA" b="1" dirty="0"/>
              <a:t>Butler</a:t>
            </a:r>
            <a:r>
              <a:rPr lang="en-CA" dirty="0"/>
              <a:t>, a well known theorist of gender and performativity, argues that the assumption that “gender is the rightful property of sex, that ‘masculine’ belongs to ‘male’ and ‘feminine’ belongs to ‘female’ is false.</a:t>
            </a:r>
          </a:p>
          <a:p>
            <a:r>
              <a:rPr lang="en-CA" b="1" dirty="0"/>
              <a:t>Gender</a:t>
            </a:r>
            <a:r>
              <a:rPr lang="en-CA" dirty="0"/>
              <a:t> is something we learn. It is not something we are born with. From the time we are young, girls are taught to wear pink and to play with dolls while boys are taught to wear blue and to play with trucks. </a:t>
            </a:r>
          </a:p>
          <a:p>
            <a:endParaRPr lang="en-CA" dirty="0"/>
          </a:p>
        </p:txBody>
      </p:sp>
      <p:grpSp>
        <p:nvGrpSpPr>
          <p:cNvPr id="10" name="Group 9">
            <a:extLst>
              <a:ext uri="{FF2B5EF4-FFF2-40B4-BE49-F238E27FC236}">
                <a16:creationId xmlns:a16="http://schemas.microsoft.com/office/drawing/2014/main" id="{19F942D7-5B58-4C2E-AEF7-1B70F85625F2}"/>
              </a:ext>
            </a:extLst>
          </p:cNvPr>
          <p:cNvGrpSpPr/>
          <p:nvPr/>
        </p:nvGrpSpPr>
        <p:grpSpPr>
          <a:xfrm>
            <a:off x="0" y="0"/>
            <a:ext cx="4629150" cy="6850063"/>
            <a:chOff x="0" y="-76455"/>
            <a:chExt cx="4629150" cy="6965833"/>
          </a:xfrm>
        </p:grpSpPr>
        <p:pic>
          <p:nvPicPr>
            <p:cNvPr id="9" name="Picture 8" descr="A person lying on a couch&#10;&#10;Description automatically generated with low confidence">
              <a:extLst>
                <a:ext uri="{FF2B5EF4-FFF2-40B4-BE49-F238E27FC236}">
                  <a16:creationId xmlns:a16="http://schemas.microsoft.com/office/drawing/2014/main" id="{7CD8CF7C-1840-429C-939A-9F9D487BC6B5}"/>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0" y="-76455"/>
              <a:ext cx="4629150" cy="6965833"/>
            </a:xfrm>
            <a:prstGeom prst="rect">
              <a:avLst/>
            </a:prstGeom>
          </p:spPr>
        </p:pic>
        <p:sp>
          <p:nvSpPr>
            <p:cNvPr id="8" name="TextBox 7">
              <a:extLst>
                <a:ext uri="{FF2B5EF4-FFF2-40B4-BE49-F238E27FC236}">
                  <a16:creationId xmlns:a16="http://schemas.microsoft.com/office/drawing/2014/main" id="{FE2D9328-D027-4F8E-9DE1-A2808783965C}"/>
                </a:ext>
              </a:extLst>
            </p:cNvPr>
            <p:cNvSpPr txBox="1"/>
            <p:nvPr/>
          </p:nvSpPr>
          <p:spPr>
            <a:xfrm>
              <a:off x="371475" y="6480731"/>
              <a:ext cx="3933825" cy="369332"/>
            </a:xfrm>
            <a:prstGeom prst="rect">
              <a:avLst/>
            </a:prstGeom>
            <a:noFill/>
          </p:spPr>
          <p:txBody>
            <a:bodyPr wrap="square">
              <a:spAutoFit/>
            </a:bodyPr>
            <a:lstStyle/>
            <a:p>
              <a:r>
                <a:rPr lang="en-US" b="1" i="0" dirty="0">
                  <a:solidFill>
                    <a:schemeClr val="bg1"/>
                  </a:solidFill>
                  <a:effectLst/>
                </a:rPr>
                <a:t>Image by </a:t>
              </a:r>
              <a:r>
                <a:rPr lang="en-US" b="1" i="0" u="sng" dirty="0" err="1">
                  <a:solidFill>
                    <a:schemeClr val="bg1"/>
                  </a:solidFill>
                  <a:effectLst/>
                  <a:hlinkClick r:id="rId5">
                    <a:extLst>
                      <a:ext uri="{A12FA001-AC4F-418D-AE19-62706E023703}">
                        <ahyp:hlinkClr xmlns:ahyp="http://schemas.microsoft.com/office/drawing/2018/hyperlinkcolor" val="tx"/>
                      </a:ext>
                    </a:extLst>
                  </a:hlinkClick>
                </a:rPr>
                <a:t>PassionArt</a:t>
              </a:r>
              <a:r>
                <a:rPr lang="en-US" b="1" i="0" dirty="0">
                  <a:solidFill>
                    <a:schemeClr val="bg1"/>
                  </a:solidFill>
                  <a:effectLst/>
                </a:rPr>
                <a:t> from </a:t>
              </a:r>
              <a:r>
                <a:rPr lang="en-US" b="1" i="0" u="sng" dirty="0" err="1">
                  <a:solidFill>
                    <a:schemeClr val="bg1"/>
                  </a:solidFill>
                  <a:effectLst/>
                  <a:hlinkClick r:id="rId6">
                    <a:extLst>
                      <a:ext uri="{A12FA001-AC4F-418D-AE19-62706E023703}">
                        <ahyp:hlinkClr xmlns:ahyp="http://schemas.microsoft.com/office/drawing/2018/hyperlinkcolor" val="tx"/>
                      </a:ext>
                    </a:extLst>
                  </a:hlinkClick>
                </a:rPr>
                <a:t>Pixabay</a:t>
              </a:r>
              <a:endParaRPr lang="en-CA" b="1" dirty="0">
                <a:solidFill>
                  <a:schemeClr val="bg1"/>
                </a:solidFill>
              </a:endParaRPr>
            </a:p>
          </p:txBody>
        </p:sp>
      </p:grpSp>
    </p:spTree>
    <p:extLst>
      <p:ext uri="{BB962C8B-B14F-4D97-AF65-F5344CB8AC3E}">
        <p14:creationId xmlns:p14="http://schemas.microsoft.com/office/powerpoint/2010/main" val="1256065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39626" cy="1325563"/>
          </a:xfrm>
        </p:spPr>
        <p:txBody>
          <a:bodyPr>
            <a:normAutofit/>
          </a:bodyPr>
          <a:lstStyle/>
          <a:p>
            <a:r>
              <a:rPr lang="en-CA" dirty="0"/>
              <a:t>GENDER SOCIALIZATION</a:t>
            </a:r>
          </a:p>
        </p:txBody>
      </p:sp>
      <p:sp>
        <p:nvSpPr>
          <p:cNvPr id="3" name="Content Placeholder 2"/>
          <p:cNvSpPr>
            <a:spLocks noGrp="1"/>
          </p:cNvSpPr>
          <p:nvPr>
            <p:ph idx="1"/>
          </p:nvPr>
        </p:nvSpPr>
        <p:spPr>
          <a:xfrm>
            <a:off x="6925235" y="1565559"/>
            <a:ext cx="4890578" cy="4919377"/>
          </a:xfrm>
        </p:spPr>
        <p:txBody>
          <a:bodyPr>
            <a:normAutofit/>
          </a:bodyPr>
          <a:lstStyle/>
          <a:p>
            <a:r>
              <a:rPr lang="en-US" sz="2400" dirty="0">
                <a:solidFill>
                  <a:srgbClr val="000000"/>
                </a:solidFill>
                <a:latin typeface="Calibri" panose="020F0502020204030204" pitchFamily="34" charset="0"/>
              </a:rPr>
              <a:t>Socialization is how girls and boys in our culture learn about and internalize gendered beliefs, values, and practices. </a:t>
            </a:r>
          </a:p>
          <a:p>
            <a:r>
              <a:rPr lang="en-US" sz="2400" dirty="0">
                <a:solidFill>
                  <a:srgbClr val="000000"/>
                </a:solidFill>
                <a:latin typeface="Calibri" panose="020F0502020204030204" pitchFamily="34" charset="0"/>
              </a:rPr>
              <a:t>This process is how we actively formulate ideas about who we are and how we're supposed to act (and not act). </a:t>
            </a:r>
          </a:p>
          <a:p>
            <a:r>
              <a:rPr lang="en-US" sz="2400" dirty="0">
                <a:solidFill>
                  <a:srgbClr val="000000"/>
                </a:solidFill>
                <a:latin typeface="Calibri" panose="020F0502020204030204" pitchFamily="34" charset="0"/>
              </a:rPr>
              <a:t>Males and females are socialized very differently in most cultures. As a result of this socialization, stereotypes are often formed.</a:t>
            </a:r>
          </a:p>
        </p:txBody>
      </p:sp>
      <p:pic>
        <p:nvPicPr>
          <p:cNvPr id="18434" name="Picture 2" descr="Flat design male female symbols Free Vector">
            <a:extLst>
              <a:ext uri="{FF2B5EF4-FFF2-40B4-BE49-F238E27FC236}">
                <a16:creationId xmlns:a16="http://schemas.microsoft.com/office/drawing/2014/main" id="{C92A597B-D0F2-48D5-B034-FFC200EF5A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8" t="3441" r="8848" b="-3441"/>
          <a:stretch/>
        </p:blipFill>
        <p:spPr bwMode="auto">
          <a:xfrm>
            <a:off x="371475" y="1549401"/>
            <a:ext cx="6525185" cy="5300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44F37A-FB83-46E1-98E2-C195A2B2535A}"/>
              </a:ext>
            </a:extLst>
          </p:cNvPr>
          <p:cNvSpPr txBox="1"/>
          <p:nvPr/>
        </p:nvSpPr>
        <p:spPr>
          <a:xfrm>
            <a:off x="547967" y="5926732"/>
            <a:ext cx="3242983" cy="369332"/>
          </a:xfrm>
          <a:prstGeom prst="rect">
            <a:avLst/>
          </a:prstGeom>
          <a:noFill/>
        </p:spPr>
        <p:txBody>
          <a:bodyPr wrap="square">
            <a:spAutoFit/>
          </a:bodyPr>
          <a:lstStyle/>
          <a:p>
            <a:r>
              <a:rPr lang="en-CA" b="1" dirty="0">
                <a:hlinkClick r:id="rId4">
                  <a:extLst>
                    <a:ext uri="{A12FA001-AC4F-418D-AE19-62706E023703}">
                      <ahyp:hlinkClr xmlns:ahyp="http://schemas.microsoft.com/office/drawing/2018/hyperlinkcolor" val="tx"/>
                    </a:ext>
                  </a:extLst>
                </a:hlinkClick>
              </a:rPr>
              <a:t>Gender symbols by freepik.com</a:t>
            </a:r>
            <a:endParaRPr lang="en-CA" b="1" dirty="0"/>
          </a:p>
        </p:txBody>
      </p:sp>
    </p:spTree>
    <p:extLst>
      <p:ext uri="{BB962C8B-B14F-4D97-AF65-F5344CB8AC3E}">
        <p14:creationId xmlns:p14="http://schemas.microsoft.com/office/powerpoint/2010/main" val="8183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A3393DC-03DA-4D41-AA1C-5F922136872F}"/>
              </a:ext>
            </a:extLst>
          </p:cNvPr>
          <p:cNvGrpSpPr/>
          <p:nvPr/>
        </p:nvGrpSpPr>
        <p:grpSpPr>
          <a:xfrm>
            <a:off x="0" y="-26894"/>
            <a:ext cx="12192000" cy="6911788"/>
            <a:chOff x="0" y="-26894"/>
            <a:chExt cx="12192000" cy="6911788"/>
          </a:xfrm>
        </p:grpSpPr>
        <p:grpSp>
          <p:nvGrpSpPr>
            <p:cNvPr id="12" name="Group 11">
              <a:extLst>
                <a:ext uri="{FF2B5EF4-FFF2-40B4-BE49-F238E27FC236}">
                  <a16:creationId xmlns:a16="http://schemas.microsoft.com/office/drawing/2014/main" id="{2EC84838-10AA-44A2-AFDE-010D2298F780}"/>
                </a:ext>
              </a:extLst>
            </p:cNvPr>
            <p:cNvGrpSpPr/>
            <p:nvPr/>
          </p:nvGrpSpPr>
          <p:grpSpPr>
            <a:xfrm>
              <a:off x="6096000" y="0"/>
              <a:ext cx="6096000" cy="6884894"/>
              <a:chOff x="6096000" y="0"/>
              <a:chExt cx="6096000" cy="6884894"/>
            </a:xfrm>
          </p:grpSpPr>
          <p:pic>
            <p:nvPicPr>
              <p:cNvPr id="6" name="Picture 5">
                <a:extLst>
                  <a:ext uri="{FF2B5EF4-FFF2-40B4-BE49-F238E27FC236}">
                    <a16:creationId xmlns:a16="http://schemas.microsoft.com/office/drawing/2014/main" id="{74D4A831-C585-4589-BDA7-5E6E42D081A6}"/>
                  </a:ext>
                </a:extLst>
              </p:cNvPr>
              <p:cNvPicPr>
                <a:picLocks noChangeAspect="1"/>
              </p:cNvPicPr>
              <p:nvPr/>
            </p:nvPicPr>
            <p:blipFill rotWithShape="1">
              <a:blip r:embed="rId3">
                <a:extLst>
                  <a:ext uri="{28A0092B-C50C-407E-A947-70E740481C1C}">
                    <a14:useLocalDpi xmlns:a14="http://schemas.microsoft.com/office/drawing/2010/main" val="0"/>
                  </a:ext>
                </a:extLst>
              </a:blip>
              <a:srcRect l="33449" t="333" r="30932" b="-333"/>
              <a:stretch/>
            </p:blipFill>
            <p:spPr>
              <a:xfrm>
                <a:off x="6096000" y="0"/>
                <a:ext cx="6096000" cy="6884894"/>
              </a:xfrm>
              <a:prstGeom prst="rect">
                <a:avLst/>
              </a:prstGeom>
            </p:spPr>
          </p:pic>
          <p:sp>
            <p:nvSpPr>
              <p:cNvPr id="10" name="TextBox 9">
                <a:hlinkClick r:id="rId4"/>
                <a:extLst>
                  <a:ext uri="{FF2B5EF4-FFF2-40B4-BE49-F238E27FC236}">
                    <a16:creationId xmlns:a16="http://schemas.microsoft.com/office/drawing/2014/main" id="{4C4C34E1-5D0C-4DDD-AE65-7850BADC8674}"/>
                  </a:ext>
                </a:extLst>
              </p:cNvPr>
              <p:cNvSpPr txBox="1"/>
              <p:nvPr/>
            </p:nvSpPr>
            <p:spPr>
              <a:xfrm>
                <a:off x="6381750" y="6438165"/>
                <a:ext cx="5438775" cy="369332"/>
              </a:xfrm>
              <a:prstGeom prst="rect">
                <a:avLst/>
              </a:prstGeom>
              <a:solidFill>
                <a:schemeClr val="accent5">
                  <a:lumMod val="50000"/>
                  <a:alpha val="50000"/>
                </a:schemeClr>
              </a:solidFill>
            </p:spPr>
            <p:txBody>
              <a:bodyPr wrap="square">
                <a:spAutoFit/>
              </a:bodyPr>
              <a:lstStyle/>
              <a:p>
                <a:pPr algn="ctr"/>
                <a:r>
                  <a:rPr lang="en-CA" b="1" dirty="0">
                    <a:solidFill>
                      <a:schemeClr val="bg1"/>
                    </a:solidFill>
                  </a:rPr>
                  <a:t>Photo by </a:t>
                </a:r>
                <a:r>
                  <a:rPr lang="en-CA" b="1" dirty="0" err="1">
                    <a:solidFill>
                      <a:schemeClr val="bg1"/>
                    </a:solidFill>
                  </a:rPr>
                  <a:t>benzoix</a:t>
                </a:r>
                <a:r>
                  <a:rPr lang="en-CA" b="1" dirty="0">
                    <a:solidFill>
                      <a:schemeClr val="bg1"/>
                    </a:solidFill>
                  </a:rPr>
                  <a:t> - freepik.com</a:t>
                </a:r>
              </a:p>
            </p:txBody>
          </p:sp>
        </p:grpSp>
        <p:grpSp>
          <p:nvGrpSpPr>
            <p:cNvPr id="9" name="Group 8">
              <a:extLst>
                <a:ext uri="{FF2B5EF4-FFF2-40B4-BE49-F238E27FC236}">
                  <a16:creationId xmlns:a16="http://schemas.microsoft.com/office/drawing/2014/main" id="{18702551-3E21-47DE-958E-5EBD878C1C49}"/>
                </a:ext>
              </a:extLst>
            </p:cNvPr>
            <p:cNvGrpSpPr/>
            <p:nvPr/>
          </p:nvGrpSpPr>
          <p:grpSpPr>
            <a:xfrm>
              <a:off x="0" y="-26894"/>
              <a:ext cx="6096000" cy="6892830"/>
              <a:chOff x="0" y="-26894"/>
              <a:chExt cx="6096000" cy="6892830"/>
            </a:xfrm>
          </p:grpSpPr>
          <p:pic>
            <p:nvPicPr>
              <p:cNvPr id="4" name="Picture 3" descr="A picture containing person, standing, purple&#10;&#10;Description automatically generated">
                <a:extLst>
                  <a:ext uri="{FF2B5EF4-FFF2-40B4-BE49-F238E27FC236}">
                    <a16:creationId xmlns:a16="http://schemas.microsoft.com/office/drawing/2014/main" id="{C8240C6F-F045-4F7A-B836-7723AD744A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026" t="4874" r="24853" b="17296"/>
              <a:stretch/>
            </p:blipFill>
            <p:spPr>
              <a:xfrm>
                <a:off x="0" y="-26894"/>
                <a:ext cx="6096000" cy="6892830"/>
              </a:xfrm>
              <a:prstGeom prst="rect">
                <a:avLst/>
              </a:prstGeom>
            </p:spPr>
          </p:pic>
          <p:sp>
            <p:nvSpPr>
              <p:cNvPr id="11" name="TextBox 10">
                <a:hlinkClick r:id="rId6"/>
                <a:extLst>
                  <a:ext uri="{FF2B5EF4-FFF2-40B4-BE49-F238E27FC236}">
                    <a16:creationId xmlns:a16="http://schemas.microsoft.com/office/drawing/2014/main" id="{54DC3F5A-2559-43F6-A426-B1A4881DA4C6}"/>
                  </a:ext>
                </a:extLst>
              </p:cNvPr>
              <p:cNvSpPr txBox="1"/>
              <p:nvPr/>
            </p:nvSpPr>
            <p:spPr>
              <a:xfrm>
                <a:off x="371475" y="6410098"/>
                <a:ext cx="5438775" cy="369332"/>
              </a:xfrm>
              <a:prstGeom prst="rect">
                <a:avLst/>
              </a:prstGeom>
              <a:solidFill>
                <a:srgbClr val="FEBCF6">
                  <a:alpha val="45000"/>
                </a:srgbClr>
              </a:solidFill>
            </p:spPr>
            <p:txBody>
              <a:bodyPr wrap="square">
                <a:spAutoFit/>
              </a:bodyPr>
              <a:lstStyle/>
              <a:p>
                <a:pPr algn="ctr"/>
                <a:r>
                  <a:rPr lang="en-CA" b="1" dirty="0">
                    <a:solidFill>
                      <a:schemeClr val="bg1"/>
                    </a:solidFill>
                  </a:rPr>
                  <a:t>Photo by </a:t>
                </a:r>
                <a:r>
                  <a:rPr lang="en-CA" b="1" dirty="0" err="1">
                    <a:solidFill>
                      <a:schemeClr val="bg1"/>
                    </a:solidFill>
                  </a:rPr>
                  <a:t>benzoix</a:t>
                </a:r>
                <a:r>
                  <a:rPr lang="en-CA" b="1" dirty="0">
                    <a:solidFill>
                      <a:schemeClr val="bg1"/>
                    </a:solidFill>
                  </a:rPr>
                  <a:t> - freepik.com</a:t>
                </a:r>
              </a:p>
            </p:txBody>
          </p:sp>
        </p:grpSp>
      </p:grpSp>
      <p:sp>
        <p:nvSpPr>
          <p:cNvPr id="2" name="Title 1"/>
          <p:cNvSpPr>
            <a:spLocks noGrp="1"/>
          </p:cNvSpPr>
          <p:nvPr>
            <p:ph type="title"/>
          </p:nvPr>
        </p:nvSpPr>
        <p:spPr>
          <a:xfrm>
            <a:off x="2982073" y="225425"/>
            <a:ext cx="6202268" cy="1042988"/>
          </a:xfrm>
        </p:spPr>
        <p:txBody>
          <a:bodyPr>
            <a:noAutofit/>
          </a:bodyPr>
          <a:lstStyle/>
          <a:p>
            <a:pPr algn="ctr"/>
            <a:r>
              <a:rPr lang="en-CA" sz="6000" dirty="0">
                <a:solidFill>
                  <a:schemeClr val="bg1"/>
                </a:solidFill>
              </a:rPr>
              <a:t>Gendered Stereotypes</a:t>
            </a:r>
          </a:p>
        </p:txBody>
      </p:sp>
    </p:spTree>
    <p:extLst>
      <p:ext uri="{BB962C8B-B14F-4D97-AF65-F5344CB8AC3E}">
        <p14:creationId xmlns:p14="http://schemas.microsoft.com/office/powerpoint/2010/main" val="18109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701" y="1565559"/>
            <a:ext cx="5575759" cy="5284504"/>
          </a:xfrm>
        </p:spPr>
        <p:txBody>
          <a:bodyPr>
            <a:normAutofit/>
          </a:bodyPr>
          <a:lstStyle/>
          <a:p>
            <a:r>
              <a:rPr lang="en-CA" dirty="0"/>
              <a:t>Gender, unlike sex, is a social construct and we are socialized into gender roles through that construct.</a:t>
            </a:r>
          </a:p>
          <a:p>
            <a:r>
              <a:rPr lang="en-CA" dirty="0"/>
              <a:t> From a very young age, boys are taught to be boys, while girls are taught to be girls.  </a:t>
            </a:r>
          </a:p>
          <a:p>
            <a:r>
              <a:rPr lang="en-CA" dirty="0"/>
              <a:t>Whereas girls are encouraged to be “cute” and “sweet,” boys are encouraged to be “aggressive” and “strong.” </a:t>
            </a:r>
          </a:p>
          <a:p>
            <a:r>
              <a:rPr lang="en-CA" dirty="0"/>
              <a:t>The important thing to note is that those who fail to comply to their gender as seen by society are often bullied, called names, and mistreated. </a:t>
            </a:r>
          </a:p>
          <a:p>
            <a:endParaRPr lang="en-CA" dirty="0"/>
          </a:p>
        </p:txBody>
      </p:sp>
      <p:sp>
        <p:nvSpPr>
          <p:cNvPr id="4" name="Title 1">
            <a:extLst>
              <a:ext uri="{FF2B5EF4-FFF2-40B4-BE49-F238E27FC236}">
                <a16:creationId xmlns:a16="http://schemas.microsoft.com/office/drawing/2014/main" id="{9A2CCFB3-9DBA-4884-961B-1DFFA95C87D8}"/>
              </a:ext>
            </a:extLst>
          </p:cNvPr>
          <p:cNvSpPr>
            <a:spLocks noGrp="1"/>
          </p:cNvSpPr>
          <p:nvPr>
            <p:ph type="title"/>
          </p:nvPr>
        </p:nvSpPr>
        <p:spPr>
          <a:xfrm>
            <a:off x="376187" y="239996"/>
            <a:ext cx="11439626" cy="1325563"/>
          </a:xfrm>
        </p:spPr>
        <p:txBody>
          <a:bodyPr>
            <a:normAutofit/>
          </a:bodyPr>
          <a:lstStyle/>
          <a:p>
            <a:r>
              <a:rPr lang="en-CA" sz="6000" dirty="0"/>
              <a:t>GENDER ROLES</a:t>
            </a:r>
          </a:p>
        </p:txBody>
      </p:sp>
      <p:pic>
        <p:nvPicPr>
          <p:cNvPr id="19458" name="Picture 2" descr="Free Woman in Black Suit and Man in White Veil Stock Photo">
            <a:extLst>
              <a:ext uri="{FF2B5EF4-FFF2-40B4-BE49-F238E27FC236}">
                <a16:creationId xmlns:a16="http://schemas.microsoft.com/office/drawing/2014/main" id="{7702E746-FBCB-458A-93BC-F476AE63B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54" b="9146"/>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952D8E-5FD4-4804-ABA5-BC1EAD87B41B}"/>
              </a:ext>
            </a:extLst>
          </p:cNvPr>
          <p:cNvSpPr txBox="1"/>
          <p:nvPr/>
        </p:nvSpPr>
        <p:spPr>
          <a:xfrm>
            <a:off x="7558088" y="6433337"/>
            <a:ext cx="4500562" cy="369332"/>
          </a:xfrm>
          <a:prstGeom prst="rect">
            <a:avLst/>
          </a:prstGeom>
          <a:noFill/>
        </p:spPr>
        <p:txBody>
          <a:bodyPr wrap="square">
            <a:spAutoFit/>
          </a:bodyPr>
          <a:lstStyle/>
          <a:p>
            <a:r>
              <a:rPr lang="ru-RU"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Photo by Евгений Горман from Pexels</a:t>
            </a:r>
            <a:r>
              <a:rPr lang="en-CA"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.com</a:t>
            </a:r>
            <a:endParaRPr lang="en-CA" b="1" dirty="0">
              <a:solidFill>
                <a:schemeClr val="bg1"/>
              </a:solidFill>
            </a:endParaRPr>
          </a:p>
        </p:txBody>
      </p:sp>
    </p:spTree>
    <p:extLst>
      <p:ext uri="{BB962C8B-B14F-4D97-AF65-F5344CB8AC3E}">
        <p14:creationId xmlns:p14="http://schemas.microsoft.com/office/powerpoint/2010/main" val="172547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5549" y="239996"/>
            <a:ext cx="5886450" cy="1325563"/>
          </a:xfrm>
        </p:spPr>
        <p:txBody>
          <a:bodyPr>
            <a:normAutofit fontScale="90000"/>
          </a:bodyPr>
          <a:lstStyle/>
          <a:p>
            <a:r>
              <a:rPr lang="en-CA" dirty="0"/>
              <a:t>Gender and Power</a:t>
            </a:r>
          </a:p>
        </p:txBody>
      </p:sp>
      <p:sp>
        <p:nvSpPr>
          <p:cNvPr id="3" name="Content Placeholder 2"/>
          <p:cNvSpPr>
            <a:spLocks noGrp="1"/>
          </p:cNvSpPr>
          <p:nvPr>
            <p:ph idx="1"/>
          </p:nvPr>
        </p:nvSpPr>
        <p:spPr>
          <a:xfrm>
            <a:off x="6305549" y="1565558"/>
            <a:ext cx="5510263" cy="5444842"/>
          </a:xfrm>
        </p:spPr>
        <p:txBody>
          <a:bodyPr>
            <a:normAutofit/>
          </a:bodyPr>
          <a:lstStyle/>
          <a:p>
            <a:r>
              <a:rPr lang="en-CA" dirty="0"/>
              <a:t>Masculinity is stereotypically associated with the qualities of being strong, rational, independent, intelligent, and aggressive. </a:t>
            </a:r>
          </a:p>
          <a:p>
            <a:r>
              <a:rPr lang="en-CA" dirty="0"/>
              <a:t>Femininity is typically associated with the qualities of being nurturing, emotional, weak, kind, maternal, etc. </a:t>
            </a:r>
          </a:p>
          <a:p>
            <a:r>
              <a:rPr lang="en-CA" dirty="0"/>
              <a:t>These stereotypes can feed into gender inequality. </a:t>
            </a:r>
          </a:p>
          <a:p>
            <a:r>
              <a:rPr lang="en-CA" dirty="0"/>
              <a:t>In the workplace, for example, men will often occupy more positions of power than women because they are assumed to more intelligent and more powerful than their female counterparts.</a:t>
            </a:r>
          </a:p>
          <a:p>
            <a:endParaRPr lang="en-CA" dirty="0"/>
          </a:p>
        </p:txBody>
      </p:sp>
      <p:grpSp>
        <p:nvGrpSpPr>
          <p:cNvPr id="5" name="Group 4">
            <a:extLst>
              <a:ext uri="{FF2B5EF4-FFF2-40B4-BE49-F238E27FC236}">
                <a16:creationId xmlns:a16="http://schemas.microsoft.com/office/drawing/2014/main" id="{D65A1F37-DBF1-4E47-8323-9D88E328A14F}"/>
              </a:ext>
            </a:extLst>
          </p:cNvPr>
          <p:cNvGrpSpPr/>
          <p:nvPr/>
        </p:nvGrpSpPr>
        <p:grpSpPr>
          <a:xfrm>
            <a:off x="0" y="0"/>
            <a:ext cx="6096000" cy="6850063"/>
            <a:chOff x="0" y="0"/>
            <a:chExt cx="6096000" cy="6850063"/>
          </a:xfrm>
        </p:grpSpPr>
        <p:pic>
          <p:nvPicPr>
            <p:cNvPr id="28674" name="Picture 2" descr="woman sitting on gray concrete platform during daytime">
              <a:extLst>
                <a:ext uri="{FF2B5EF4-FFF2-40B4-BE49-F238E27FC236}">
                  <a16:creationId xmlns:a16="http://schemas.microsoft.com/office/drawing/2014/main" id="{26C3003A-E602-4908-ABB7-7694202A8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6" t="22096" r="8924" b="7316"/>
            <a:stretch/>
          </p:blipFill>
          <p:spPr bwMode="auto">
            <a:xfrm>
              <a:off x="0" y="0"/>
              <a:ext cx="6096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F7F49F-7938-4C15-BDF8-D5C036EB3104}"/>
                </a:ext>
              </a:extLst>
            </p:cNvPr>
            <p:cNvSpPr txBox="1"/>
            <p:nvPr/>
          </p:nvSpPr>
          <p:spPr>
            <a:xfrm>
              <a:off x="781050" y="6248672"/>
              <a:ext cx="5105402"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Joshua Rawson-Harris</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grpSp>
    </p:spTree>
    <p:extLst>
      <p:ext uri="{BB962C8B-B14F-4D97-AF65-F5344CB8AC3E}">
        <p14:creationId xmlns:p14="http://schemas.microsoft.com/office/powerpoint/2010/main" val="538539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100 Years of Fashion: Gals vs. Guys ★ Glam.com">
            <a:hlinkClick r:id="" action="ppaction://media"/>
            <a:extLst>
              <a:ext uri="{FF2B5EF4-FFF2-40B4-BE49-F238E27FC236}">
                <a16:creationId xmlns:a16="http://schemas.microsoft.com/office/drawing/2014/main" id="{2D02EBF3-0B21-44A2-9E9D-49C81946F9DA}"/>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20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075C77-9BDD-4539-80DB-59BAEA29798B}"/>
              </a:ext>
            </a:extLst>
          </p:cNvPr>
          <p:cNvSpPr/>
          <p:nvPr/>
        </p:nvSpPr>
        <p:spPr>
          <a:xfrm>
            <a:off x="5944553" y="975602"/>
            <a:ext cx="5400072" cy="5565993"/>
          </a:xfrm>
          <a:prstGeom prst="rect">
            <a:avLst/>
          </a:prstGeom>
          <a:blipFill dpi="0" rotWithShape="1">
            <a:blip r:embed="rId3">
              <a:alphaModFix amt="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Handprints in red color Free Photo">
            <a:extLst>
              <a:ext uri="{FF2B5EF4-FFF2-40B4-BE49-F238E27FC236}">
                <a16:creationId xmlns:a16="http://schemas.microsoft.com/office/drawing/2014/main" id="{141B2D0F-F774-440E-AE12-4324F23F840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l="3953" t="6902" r="48737" b="-6902"/>
          <a:stretch/>
        </p:blipFill>
        <p:spPr bwMode="auto">
          <a:xfrm rot="605435">
            <a:off x="1082554" y="800597"/>
            <a:ext cx="4079759" cy="57444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WHO AM I?</a:t>
            </a:r>
          </a:p>
        </p:txBody>
      </p:sp>
      <p:sp>
        <p:nvSpPr>
          <p:cNvPr id="3" name="Content Placeholder 2"/>
          <p:cNvSpPr>
            <a:spLocks noGrp="1"/>
          </p:cNvSpPr>
          <p:nvPr>
            <p:ph idx="1"/>
          </p:nvPr>
        </p:nvSpPr>
        <p:spPr>
          <a:xfrm>
            <a:off x="6024864" y="1844842"/>
            <a:ext cx="5257800" cy="4340226"/>
          </a:xfrm>
        </p:spPr>
        <p:txBody>
          <a:bodyPr>
            <a:normAutofit/>
          </a:bodyPr>
          <a:lstStyle/>
          <a:p>
            <a:r>
              <a:rPr lang="en-CA" dirty="0"/>
              <a:t>Who am I?</a:t>
            </a:r>
          </a:p>
          <a:p>
            <a:pPr marL="0" indent="0">
              <a:buNone/>
            </a:pPr>
            <a:r>
              <a:rPr lang="en-CA" dirty="0"/>
              <a:t>List 5 aspects of your identity:</a:t>
            </a:r>
          </a:p>
          <a:p>
            <a:pPr lvl="1"/>
            <a:r>
              <a:rPr lang="en-CA" dirty="0"/>
              <a:t>I am _____</a:t>
            </a:r>
          </a:p>
          <a:p>
            <a:pPr lvl="1"/>
            <a:r>
              <a:rPr lang="en-CA" dirty="0"/>
              <a:t>I am a _____</a:t>
            </a:r>
          </a:p>
          <a:p>
            <a:pPr marL="0" indent="0">
              <a:buNone/>
            </a:pPr>
            <a:r>
              <a:rPr lang="en-CA" dirty="0"/>
              <a:t>Identity is a complex issue.</a:t>
            </a:r>
          </a:p>
          <a:p>
            <a:pPr marL="0" indent="0">
              <a:buNone/>
            </a:pPr>
            <a:r>
              <a:rPr lang="en-CA" dirty="0"/>
              <a:t>Each of us will identify ourselves differently as each is unique</a:t>
            </a:r>
          </a:p>
        </p:txBody>
      </p:sp>
      <p:sp>
        <p:nvSpPr>
          <p:cNvPr id="9" name="TextBox 8">
            <a:hlinkClick r:id="rId6" action="ppaction://hlinkfile"/>
            <a:extLst>
              <a:ext uri="{FF2B5EF4-FFF2-40B4-BE49-F238E27FC236}">
                <a16:creationId xmlns:a16="http://schemas.microsoft.com/office/drawing/2014/main" id="{C0D1AAEE-B733-4AF4-90C0-965AA6948611}"/>
              </a:ext>
            </a:extLst>
          </p:cNvPr>
          <p:cNvSpPr txBox="1"/>
          <p:nvPr/>
        </p:nvSpPr>
        <p:spPr>
          <a:xfrm>
            <a:off x="371475" y="6279685"/>
            <a:ext cx="5724525" cy="369332"/>
          </a:xfrm>
          <a:prstGeom prst="rect">
            <a:avLst/>
          </a:prstGeom>
          <a:noFill/>
        </p:spPr>
        <p:txBody>
          <a:bodyPr wrap="square">
            <a:spAutoFit/>
          </a:bodyPr>
          <a:lstStyle/>
          <a:p>
            <a:pPr algn="ctr"/>
            <a:r>
              <a:rPr lang="en-CA" dirty="0"/>
              <a:t>Hand palm created by kstudio - freepik.com</a:t>
            </a:r>
          </a:p>
        </p:txBody>
      </p:sp>
    </p:spTree>
    <p:extLst>
      <p:ext uri="{BB962C8B-B14F-4D97-AF65-F5344CB8AC3E}">
        <p14:creationId xmlns:p14="http://schemas.microsoft.com/office/powerpoint/2010/main" val="905417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14C47E-D939-4B51-9C65-A4F5A32F4712}"/>
              </a:ext>
            </a:extLst>
          </p:cNvPr>
          <p:cNvSpPr/>
          <p:nvPr/>
        </p:nvSpPr>
        <p:spPr>
          <a:xfrm>
            <a:off x="-2" y="7938"/>
            <a:ext cx="12192001" cy="6850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1" y="-1"/>
            <a:ext cx="12192001" cy="6850063"/>
          </a:xfrm>
          <a:prstGeom prst="rect">
            <a:avLst/>
          </a:prstGeom>
          <a:blipFill dpi="0" rotWithShape="1">
            <a:blip r:embed="rId3">
              <a:alphaModFix amt="8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1" y="2679192"/>
            <a:ext cx="12192001" cy="1499616"/>
          </a:xfrm>
          <a:prstGeom prst="rect">
            <a:avLst/>
          </a:prstGeom>
          <a:solidFill>
            <a:schemeClr val="tx1">
              <a:lumMod val="95000"/>
              <a:lumOff val="5000"/>
              <a:alpha val="69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BREAKOUT GROUPS</a:t>
            </a:r>
          </a:p>
        </p:txBody>
      </p:sp>
      <p:sp>
        <p:nvSpPr>
          <p:cNvPr id="10" name="TextBox 9">
            <a:hlinkClick r:id="rId4"/>
            <a:extLst>
              <a:ext uri="{FF2B5EF4-FFF2-40B4-BE49-F238E27FC236}">
                <a16:creationId xmlns:a16="http://schemas.microsoft.com/office/drawing/2014/main" id="{A3A22FAC-9562-4BF2-BA06-32C5B9B53273}"/>
              </a:ext>
            </a:extLst>
          </p:cNvPr>
          <p:cNvSpPr txBox="1"/>
          <p:nvPr/>
        </p:nvSpPr>
        <p:spPr>
          <a:xfrm>
            <a:off x="3048000" y="6346201"/>
            <a:ext cx="6096000" cy="338554"/>
          </a:xfrm>
          <a:prstGeom prst="rect">
            <a:avLst/>
          </a:prstGeom>
          <a:solidFill>
            <a:schemeClr val="tx1">
              <a:alpha val="46000"/>
            </a:schemeClr>
          </a:solidFill>
        </p:spPr>
        <p:txBody>
          <a:bodyPr wrap="square">
            <a:spAutoFit/>
          </a:bodyPr>
          <a:lstStyle/>
          <a:p>
            <a:pPr algn="ctr"/>
            <a:r>
              <a:rPr lang="en-US" sz="1600" b="1" dirty="0">
                <a:solidFill>
                  <a:schemeClr val="bg1"/>
                </a:solidFill>
              </a:rPr>
              <a:t>Photo by rawpixel.com - freepik.com</a:t>
            </a:r>
            <a:endParaRPr lang="en-CA" sz="1600" b="1" dirty="0">
              <a:solidFill>
                <a:schemeClr val="bg1"/>
              </a:solidFill>
            </a:endParaRPr>
          </a:p>
        </p:txBody>
      </p:sp>
    </p:spTree>
    <p:extLst>
      <p:ext uri="{BB962C8B-B14F-4D97-AF65-F5344CB8AC3E}">
        <p14:creationId xmlns:p14="http://schemas.microsoft.com/office/powerpoint/2010/main" val="3120129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at lay photography of eight coffee latte in mugs on round table">
            <a:extLst>
              <a:ext uri="{FF2B5EF4-FFF2-40B4-BE49-F238E27FC236}">
                <a16:creationId xmlns:a16="http://schemas.microsoft.com/office/drawing/2014/main" id="{C94CE9CB-FD8C-4049-BF13-E24AEDE19B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 r="9433"/>
          <a:stretch/>
        </p:blipFill>
        <p:spPr bwMode="auto">
          <a:xfrm rot="5400000">
            <a:off x="2749971" y="-2780968"/>
            <a:ext cx="6858001" cy="124199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extLst>
              <a:ext uri="{FF2B5EF4-FFF2-40B4-BE49-F238E27FC236}">
                <a16:creationId xmlns:a16="http://schemas.microsoft.com/office/drawing/2014/main" id="{89646681-4199-4494-8CB9-F34D494D4574}"/>
              </a:ext>
            </a:extLst>
          </p:cNvPr>
          <p:cNvSpPr txBox="1"/>
          <p:nvPr/>
        </p:nvSpPr>
        <p:spPr>
          <a:xfrm>
            <a:off x="371475" y="6304833"/>
            <a:ext cx="6629400" cy="369332"/>
          </a:xfrm>
          <a:prstGeom prst="rect">
            <a:avLst/>
          </a:prstGeom>
          <a:noFill/>
        </p:spPr>
        <p:txBody>
          <a:bodyPr wrap="squar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Nathan Dumlao</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3696983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Intersectionality</a:t>
            </a:r>
          </a:p>
        </p:txBody>
      </p:sp>
      <p:sp>
        <p:nvSpPr>
          <p:cNvPr id="3" name="Content Placeholder 2"/>
          <p:cNvSpPr>
            <a:spLocks noGrp="1"/>
          </p:cNvSpPr>
          <p:nvPr>
            <p:ph idx="1"/>
          </p:nvPr>
        </p:nvSpPr>
        <p:spPr>
          <a:xfrm>
            <a:off x="390701" y="1565558"/>
            <a:ext cx="5438599" cy="5052445"/>
          </a:xfrm>
        </p:spPr>
        <p:txBody>
          <a:bodyPr>
            <a:normAutofit/>
          </a:bodyPr>
          <a:lstStyle/>
          <a:p>
            <a:r>
              <a:rPr lang="en-CA" dirty="0"/>
              <a:t>People can be discriminated against based on statuses such as gender, race, sexuality, ethnicity, culture, class, caste, religion, (dis)ability, body size and shape, etc. </a:t>
            </a:r>
          </a:p>
          <a:p>
            <a:r>
              <a:rPr lang="en-CA" dirty="0"/>
              <a:t>People are often discriminated against based on two or more statuses. We could be disadvantaged based on gender and ability, or race and sexuality, or any combination of the above. </a:t>
            </a:r>
          </a:p>
          <a:p>
            <a:r>
              <a:rPr lang="en-CA" dirty="0"/>
              <a:t>Academics and activists refer to the experience of discrimination from a number of different directions as intersectionality. </a:t>
            </a:r>
          </a:p>
        </p:txBody>
      </p:sp>
      <p:pic>
        <p:nvPicPr>
          <p:cNvPr id="32770" name="Picture 2" descr="Square, Street, Crossing, Symmetry, City, Urban">
            <a:extLst>
              <a:ext uri="{FF2B5EF4-FFF2-40B4-BE49-F238E27FC236}">
                <a16:creationId xmlns:a16="http://schemas.microsoft.com/office/drawing/2014/main" id="{EFDB48F4-E181-4A36-A185-C19DEA632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319" y="1664721"/>
            <a:ext cx="6212681" cy="4141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596529-1A2D-41B4-89DF-2DD87F3903C4}"/>
              </a:ext>
            </a:extLst>
          </p:cNvPr>
          <p:cNvSpPr txBox="1"/>
          <p:nvPr/>
        </p:nvSpPr>
        <p:spPr>
          <a:xfrm>
            <a:off x="6096000" y="6165849"/>
            <a:ext cx="6096000" cy="338554"/>
          </a:xfrm>
          <a:prstGeom prst="rect">
            <a:avLst/>
          </a:prstGeom>
          <a:noFill/>
        </p:spPr>
        <p:txBody>
          <a:bodyPr wrap="square">
            <a:spAutoFit/>
          </a:bodyPr>
          <a:lstStyle/>
          <a:p>
            <a:pPr algn="ctr"/>
            <a:r>
              <a:rPr lang="en-US" sz="1600" b="1" i="0" dirty="0">
                <a:effectLst/>
              </a:rPr>
              <a:t>Image by </a:t>
            </a:r>
            <a:r>
              <a:rPr lang="en-US" sz="1600" b="1" i="0" u="sng" dirty="0">
                <a:effectLst/>
                <a:hlinkClick r:id="rId4">
                  <a:extLst>
                    <a:ext uri="{A12FA001-AC4F-418D-AE19-62706E023703}">
                      <ahyp:hlinkClr xmlns:ahyp="http://schemas.microsoft.com/office/drawing/2018/hyperlinkcolor" val="tx"/>
                    </a:ext>
                  </a:extLst>
                </a:hlinkClick>
              </a:rPr>
              <a:t>Ryan McGuire</a:t>
            </a:r>
            <a:r>
              <a:rPr lang="en-US" sz="1600" b="1" i="0" dirty="0">
                <a:effectLst/>
              </a:rPr>
              <a:t> from </a:t>
            </a:r>
            <a:r>
              <a:rPr lang="en-US" sz="1600" b="1" i="0" u="sng" dirty="0" err="1">
                <a:effectLst/>
                <a:hlinkClick r:id="rId5">
                  <a:extLst>
                    <a:ext uri="{A12FA001-AC4F-418D-AE19-62706E023703}">
                      <ahyp:hlinkClr xmlns:ahyp="http://schemas.microsoft.com/office/drawing/2018/hyperlinkcolor" val="tx"/>
                    </a:ext>
                  </a:extLst>
                </a:hlinkClick>
              </a:rPr>
              <a:t>Pixabay</a:t>
            </a:r>
            <a:r>
              <a:rPr lang="en-US" sz="1600" b="1" i="0" dirty="0">
                <a:effectLst/>
              </a:rPr>
              <a:t> </a:t>
            </a:r>
            <a:endParaRPr lang="en-CA" sz="1600" b="1" dirty="0"/>
          </a:p>
        </p:txBody>
      </p:sp>
    </p:spTree>
    <p:extLst>
      <p:ext uri="{BB962C8B-B14F-4D97-AF65-F5344CB8AC3E}">
        <p14:creationId xmlns:p14="http://schemas.microsoft.com/office/powerpoint/2010/main" val="358105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783388" y="1957388"/>
            <a:ext cx="4360862" cy="3811588"/>
          </a:xfrm>
        </p:spPr>
        <p:txBody>
          <a:bodyPr/>
          <a:lstStyle/>
          <a:p>
            <a:r>
              <a:rPr lang="en-CA" sz="2400" dirty="0"/>
              <a:t>“Discrimination, like traffic through an intersection, may flow in one direction and it may flow in another. </a:t>
            </a:r>
          </a:p>
          <a:p>
            <a:r>
              <a:rPr lang="en-CA" sz="2400" dirty="0"/>
              <a:t>If an accident happens in an intersection, it can be caused by cars traveling from any number of directions and, sometimes, from all of them.” </a:t>
            </a:r>
          </a:p>
          <a:p>
            <a:r>
              <a:rPr lang="en-CA" sz="2400" b="1" i="1" dirty="0"/>
              <a:t>– </a:t>
            </a:r>
            <a:r>
              <a:rPr lang="en-CA" sz="2400" b="1" i="1" dirty="0" err="1"/>
              <a:t>Kimberle</a:t>
            </a:r>
            <a:r>
              <a:rPr lang="en-CA" sz="2400" b="1" i="1" dirty="0"/>
              <a:t> Crenshaw</a:t>
            </a:r>
          </a:p>
          <a:p>
            <a:endParaRPr lang="en-CA" dirty="0"/>
          </a:p>
        </p:txBody>
      </p:sp>
      <p:sp>
        <p:nvSpPr>
          <p:cNvPr id="7" name="Title 1">
            <a:extLst>
              <a:ext uri="{FF2B5EF4-FFF2-40B4-BE49-F238E27FC236}">
                <a16:creationId xmlns:a16="http://schemas.microsoft.com/office/drawing/2014/main" id="{A149C088-55CB-4249-B944-F0804CA89E6A}"/>
              </a:ext>
            </a:extLst>
          </p:cNvPr>
          <p:cNvSpPr txBox="1">
            <a:spLocks/>
          </p:cNvSpPr>
          <p:nvPr/>
        </p:nvSpPr>
        <p:spPr>
          <a:xfrm>
            <a:off x="6305550" y="225426"/>
            <a:ext cx="5886450" cy="10429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Alégre Sans" panose="02060606060101040101" pitchFamily="18" charset="0"/>
                <a:ea typeface="+mj-ea"/>
                <a:cs typeface="+mj-cs"/>
              </a:defRPr>
            </a:lvl1pPr>
          </a:lstStyle>
          <a:p>
            <a:r>
              <a:rPr lang="en-CA" sz="8000" dirty="0"/>
              <a:t>Intersectionality</a:t>
            </a:r>
          </a:p>
        </p:txBody>
      </p:sp>
      <p:grpSp>
        <p:nvGrpSpPr>
          <p:cNvPr id="9" name="Group 8">
            <a:extLst>
              <a:ext uri="{FF2B5EF4-FFF2-40B4-BE49-F238E27FC236}">
                <a16:creationId xmlns:a16="http://schemas.microsoft.com/office/drawing/2014/main" id="{69E935C9-D1CC-4D30-8BB6-671F90EDA029}"/>
              </a:ext>
            </a:extLst>
          </p:cNvPr>
          <p:cNvGrpSpPr/>
          <p:nvPr/>
        </p:nvGrpSpPr>
        <p:grpSpPr>
          <a:xfrm>
            <a:off x="0" y="-7937"/>
            <a:ext cx="6096000" cy="6858000"/>
            <a:chOff x="0" y="-7937"/>
            <a:chExt cx="6096000" cy="6858000"/>
          </a:xfrm>
        </p:grpSpPr>
        <p:pic>
          <p:nvPicPr>
            <p:cNvPr id="3" name="Picture 2" descr="A person holding a book&#10;&#10;Description automatically generated with medium confidence">
              <a:hlinkClick r:id="rId3"/>
              <a:extLst>
                <a:ext uri="{FF2B5EF4-FFF2-40B4-BE49-F238E27FC236}">
                  <a16:creationId xmlns:a16="http://schemas.microsoft.com/office/drawing/2014/main" id="{9634A08E-6B5A-4634-BB56-BD1B04AC71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873" r="16867"/>
            <a:stretch/>
          </p:blipFill>
          <p:spPr>
            <a:xfrm flipH="1">
              <a:off x="0" y="-7937"/>
              <a:ext cx="6096000" cy="6858000"/>
            </a:xfrm>
            <a:prstGeom prst="rect">
              <a:avLst/>
            </a:prstGeom>
          </p:spPr>
        </p:pic>
        <p:sp>
          <p:nvSpPr>
            <p:cNvPr id="5" name="TextBox 4">
              <a:extLst>
                <a:ext uri="{FF2B5EF4-FFF2-40B4-BE49-F238E27FC236}">
                  <a16:creationId xmlns:a16="http://schemas.microsoft.com/office/drawing/2014/main" id="{C52CF217-B44B-4729-A472-B82B5FE4DFBF}"/>
                </a:ext>
              </a:extLst>
            </p:cNvPr>
            <p:cNvSpPr txBox="1"/>
            <p:nvPr/>
          </p:nvSpPr>
          <p:spPr>
            <a:xfrm>
              <a:off x="0" y="6511509"/>
              <a:ext cx="6096000" cy="338554"/>
            </a:xfrm>
            <a:prstGeom prst="rect">
              <a:avLst/>
            </a:prstGeom>
            <a:solidFill>
              <a:schemeClr val="tx1">
                <a:alpha val="44000"/>
              </a:schemeClr>
            </a:solidFill>
          </p:spPr>
          <p:txBody>
            <a:bodyPr wrap="square">
              <a:spAutoFit/>
            </a:bodyPr>
            <a:lstStyle/>
            <a:p>
              <a:pPr algn="ctr"/>
              <a:r>
                <a:rPr lang="en-CA" sz="1600" b="1" i="1" dirty="0" err="1">
                  <a:solidFill>
                    <a:schemeClr val="bg1"/>
                  </a:solidFill>
                  <a:hlinkClick r:id="rId5">
                    <a:extLst>
                      <a:ext uri="{A12FA001-AC4F-418D-AE19-62706E023703}">
                        <ahyp:hlinkClr xmlns:ahyp="http://schemas.microsoft.com/office/drawing/2018/hyperlinkcolor" val="tx"/>
                      </a:ext>
                    </a:extLst>
                  </a:hlinkClick>
                </a:rPr>
                <a:t>Kimberle</a:t>
              </a:r>
              <a:r>
                <a:rPr lang="en-CA" sz="1600" b="1" i="1" dirty="0">
                  <a:solidFill>
                    <a:schemeClr val="bg1"/>
                  </a:solidFill>
                  <a:hlinkClick r:id="rId5">
                    <a:extLst>
                      <a:ext uri="{A12FA001-AC4F-418D-AE19-62706E023703}">
                        <ahyp:hlinkClr xmlns:ahyp="http://schemas.microsoft.com/office/drawing/2018/hyperlinkcolor" val="tx"/>
                      </a:ext>
                    </a:extLst>
                  </a:hlinkClick>
                </a:rPr>
                <a:t> Crenshaw </a:t>
              </a:r>
              <a:r>
                <a:rPr lang="en-US" sz="1600" b="1" i="0" dirty="0">
                  <a:solidFill>
                    <a:schemeClr val="bg1"/>
                  </a:solidFill>
                  <a:effectLst/>
                </a:rPr>
                <a:t>Photo by </a:t>
              </a:r>
              <a:r>
                <a:rPr lang="en-US" sz="1600" b="1" i="0" dirty="0">
                  <a:solidFill>
                    <a:schemeClr val="bg1"/>
                  </a:solidFill>
                  <a:effectLst/>
                  <a:hlinkClick r:id="rId6">
                    <a:extLst>
                      <a:ext uri="{A12FA001-AC4F-418D-AE19-62706E023703}">
                        <ahyp:hlinkClr xmlns:ahyp="http://schemas.microsoft.com/office/drawing/2018/hyperlinkcolor" val="tx"/>
                      </a:ext>
                    </a:extLst>
                  </a:hlinkClick>
                </a:rPr>
                <a:t>Mohamed </a:t>
              </a:r>
              <a:r>
                <a:rPr lang="en-US" sz="1600" b="1" i="0" dirty="0" err="1">
                  <a:solidFill>
                    <a:schemeClr val="bg1"/>
                  </a:solidFill>
                  <a:effectLst/>
                  <a:hlinkClick r:id="rId6">
                    <a:extLst>
                      <a:ext uri="{A12FA001-AC4F-418D-AE19-62706E023703}">
                        <ahyp:hlinkClr xmlns:ahyp="http://schemas.microsoft.com/office/drawing/2018/hyperlinkcolor" val="tx"/>
                      </a:ext>
                    </a:extLst>
                  </a:hlinkClick>
                </a:rPr>
                <a:t>Badarne</a:t>
              </a:r>
              <a:r>
                <a:rPr lang="en-US" sz="1600" b="1" i="0" dirty="0">
                  <a:solidFill>
                    <a:schemeClr val="bg1"/>
                  </a:solidFill>
                  <a:effectLst/>
                  <a:hlinkClick r:id="rId6">
                    <a:extLst>
                      <a:ext uri="{A12FA001-AC4F-418D-AE19-62706E023703}">
                        <ahyp:hlinkClr xmlns:ahyp="http://schemas.microsoft.com/office/drawing/2018/hyperlinkcolor" val="tx"/>
                      </a:ext>
                    </a:extLst>
                  </a:hlinkClick>
                </a:rPr>
                <a:t> </a:t>
              </a:r>
              <a:r>
                <a:rPr lang="en-US" sz="1600" b="1" i="0" dirty="0">
                  <a:solidFill>
                    <a:schemeClr val="bg1"/>
                  </a:solidFill>
                  <a:effectLst/>
                </a:rPr>
                <a:t>CC-BY-SA 2.0</a:t>
              </a:r>
              <a:endParaRPr lang="en-CA" sz="1600" b="1" dirty="0">
                <a:solidFill>
                  <a:schemeClr val="bg1"/>
                </a:solidFill>
              </a:endParaRPr>
            </a:p>
          </p:txBody>
        </p:sp>
      </p:grpSp>
    </p:spTree>
    <p:extLst>
      <p:ext uri="{BB962C8B-B14F-4D97-AF65-F5344CB8AC3E}">
        <p14:creationId xmlns:p14="http://schemas.microsoft.com/office/powerpoint/2010/main" val="4054901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Intersectionality 101">
            <a:hlinkClick r:id="" action="ppaction://media"/>
            <a:extLst>
              <a:ext uri="{FF2B5EF4-FFF2-40B4-BE49-F238E27FC236}">
                <a16:creationId xmlns:a16="http://schemas.microsoft.com/office/drawing/2014/main" id="{9D5CF2F5-D7ED-40EC-A6FF-2461880AE595}"/>
              </a:ext>
            </a:extLst>
          </p:cNvPr>
          <p:cNvPicPr>
            <a:picLocks noRot="1" noChangeAspect="1"/>
          </p:cNvPicPr>
          <p:nvPr>
            <a:videoFile r:link="rId1"/>
          </p:nvPr>
        </p:nvPicPr>
        <p:blipFill>
          <a:blip r:embed="rId4"/>
          <a:stretch>
            <a:fillRect/>
          </a:stretch>
        </p:blipFill>
        <p:spPr>
          <a:xfrm>
            <a:off x="0" y="-15240"/>
            <a:ext cx="12192000" cy="6917033"/>
          </a:xfrm>
          <a:prstGeom prst="rect">
            <a:avLst/>
          </a:prstGeom>
        </p:spPr>
      </p:pic>
      <p:pic>
        <p:nvPicPr>
          <p:cNvPr id="35842" name="Picture 2">
            <a:extLst>
              <a:ext uri="{FF2B5EF4-FFF2-40B4-BE49-F238E27FC236}">
                <a16:creationId xmlns:a16="http://schemas.microsoft.com/office/drawing/2014/main" id="{AA570633-1E6C-4CC3-B5E1-EC5EB02A48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83" t="6176" r="7823" b="9094"/>
          <a:stretch/>
        </p:blipFill>
        <p:spPr bwMode="auto">
          <a:xfrm>
            <a:off x="0" y="-51730"/>
            <a:ext cx="12192000" cy="69017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F28315-6EFA-4219-A90B-598C5F589C55}"/>
              </a:ext>
            </a:extLst>
          </p:cNvPr>
          <p:cNvSpPr txBox="1">
            <a:spLocks/>
          </p:cNvSpPr>
          <p:nvPr/>
        </p:nvSpPr>
        <p:spPr>
          <a:xfrm>
            <a:off x="0" y="4100105"/>
            <a:ext cx="12192000" cy="1499616"/>
          </a:xfrm>
          <a:prstGeom prst="rect">
            <a:avLst/>
          </a:prstGeom>
          <a:solidFill>
            <a:schemeClr val="tx1">
              <a:alpha val="50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Intersectionality</a:t>
            </a:r>
          </a:p>
        </p:txBody>
      </p:sp>
    </p:spTree>
    <p:extLst>
      <p:ext uri="{BB962C8B-B14F-4D97-AF65-F5344CB8AC3E}">
        <p14:creationId xmlns:p14="http://schemas.microsoft.com/office/powerpoint/2010/main" val="78426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Overweight Asian woman with long hair in underwear">
            <a:extLst>
              <a:ext uri="{FF2B5EF4-FFF2-40B4-BE49-F238E27FC236}">
                <a16:creationId xmlns:a16="http://schemas.microsoft.com/office/drawing/2014/main" id="{E67A1DC8-867A-4A33-8DD1-4E0E86D317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8" b="12567"/>
          <a:stretch/>
        </p:blipFill>
        <p:spPr bwMode="auto">
          <a:xfrm>
            <a:off x="6763657" y="0"/>
            <a:ext cx="542834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4175" y="1570038"/>
            <a:ext cx="5711825" cy="4903333"/>
          </a:xfrm>
        </p:spPr>
        <p:txBody>
          <a:bodyPr>
            <a:noAutofit/>
          </a:bodyPr>
          <a:lstStyle/>
          <a:p>
            <a:pPr marL="0" indent="0">
              <a:buNone/>
            </a:pPr>
            <a:r>
              <a:rPr lang="en-US" dirty="0"/>
              <a:t>Intersectionality describes the complex ways people can experience multiple forms of discrimination or </a:t>
            </a:r>
            <a:br>
              <a:rPr lang="en-US" dirty="0"/>
            </a:br>
            <a:r>
              <a:rPr lang="en-US" dirty="0"/>
              <a:t>prejudice based on different aspects of their identity. </a:t>
            </a:r>
          </a:p>
          <a:p>
            <a:pPr marL="0" indent="0">
              <a:buNone/>
            </a:pPr>
            <a:r>
              <a:rPr lang="en-US" dirty="0"/>
              <a:t>For example, an overweight person from a visible minority group may be body shamed for their weight and also called racial ethnic slurs. </a:t>
            </a:r>
          </a:p>
          <a:p>
            <a:pPr marL="0" indent="0">
              <a:buNone/>
            </a:pPr>
            <a:r>
              <a:rPr lang="en-US" dirty="0"/>
              <a:t>Furthermore, intersectionality recognizes that aspects of people’s identity may combine or add together to create unique forms of discrimination.</a:t>
            </a:r>
          </a:p>
          <a:p>
            <a:endParaRPr lang="en-CA" dirty="0"/>
          </a:p>
        </p:txBody>
      </p:sp>
      <p:sp>
        <p:nvSpPr>
          <p:cNvPr id="5" name="Title 1">
            <a:extLst>
              <a:ext uri="{FF2B5EF4-FFF2-40B4-BE49-F238E27FC236}">
                <a16:creationId xmlns:a16="http://schemas.microsoft.com/office/drawing/2014/main" id="{FBF79634-6387-4568-AA27-497576BFFB93}"/>
              </a:ext>
            </a:extLst>
          </p:cNvPr>
          <p:cNvSpPr txBox="1">
            <a:spLocks/>
          </p:cNvSpPr>
          <p:nvPr/>
        </p:nvSpPr>
        <p:spPr>
          <a:xfrm>
            <a:off x="371475" y="225425"/>
            <a:ext cx="5724525" cy="10429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Alégre Sans" panose="02060606060101040101" pitchFamily="18" charset="0"/>
                <a:ea typeface="+mj-ea"/>
                <a:cs typeface="+mj-cs"/>
              </a:defRPr>
            </a:lvl1pPr>
          </a:lstStyle>
          <a:p>
            <a:r>
              <a:rPr lang="en-CA" sz="8000" dirty="0"/>
              <a:t>Intersectionality</a:t>
            </a:r>
          </a:p>
        </p:txBody>
      </p:sp>
      <p:sp>
        <p:nvSpPr>
          <p:cNvPr id="8" name="TextBox 7">
            <a:extLst>
              <a:ext uri="{FF2B5EF4-FFF2-40B4-BE49-F238E27FC236}">
                <a16:creationId xmlns:a16="http://schemas.microsoft.com/office/drawing/2014/main" id="{E6F58620-AF9D-418F-AED8-E8594F70F5AA}"/>
              </a:ext>
            </a:extLst>
          </p:cNvPr>
          <p:cNvSpPr txBox="1"/>
          <p:nvPr/>
        </p:nvSpPr>
        <p:spPr>
          <a:xfrm>
            <a:off x="6763656" y="6244259"/>
            <a:ext cx="5428344" cy="338554"/>
          </a:xfrm>
          <a:prstGeom prst="rect">
            <a:avLst/>
          </a:prstGeom>
          <a:solidFill>
            <a:schemeClr val="tx1">
              <a:alpha val="48000"/>
            </a:schemeClr>
          </a:solidFill>
        </p:spPr>
        <p:txBody>
          <a:bodyPr wrap="square">
            <a:spAutoFit/>
          </a:bodyPr>
          <a:lstStyle/>
          <a:p>
            <a:pPr algn="ctr"/>
            <a:r>
              <a:rPr lang="en-US" sz="1600" b="0" i="0" dirty="0">
                <a:solidFill>
                  <a:schemeClr val="bg1"/>
                </a:solidFill>
                <a:effectLst/>
              </a:rPr>
              <a:t>Photo by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Roberto Hund</a:t>
            </a:r>
            <a:r>
              <a:rPr lang="en-US" sz="1600" b="0" i="0" dirty="0">
                <a:solidFill>
                  <a:schemeClr val="bg1"/>
                </a:solidFill>
                <a:effectLst/>
              </a:rPr>
              <a:t> from </a:t>
            </a:r>
            <a:r>
              <a:rPr lang="en-US" sz="1600" b="1" i="0" u="none" strike="noStrike" dirty="0" err="1">
                <a:solidFill>
                  <a:schemeClr val="bg1"/>
                </a:solidFill>
                <a:effectLst/>
                <a:hlinkClick r:id="rId5">
                  <a:extLst>
                    <a:ext uri="{A12FA001-AC4F-418D-AE19-62706E023703}">
                      <ahyp:hlinkClr xmlns:ahyp="http://schemas.microsoft.com/office/drawing/2018/hyperlinkcolor" val="tx"/>
                    </a:ext>
                  </a:extLst>
                </a:hlinkClick>
              </a:rPr>
              <a:t>Pexels</a:t>
            </a:r>
            <a:endParaRPr lang="en-CA" sz="1600" dirty="0">
              <a:solidFill>
                <a:schemeClr val="bg1"/>
              </a:solidFill>
            </a:endParaRPr>
          </a:p>
        </p:txBody>
      </p:sp>
    </p:spTree>
    <p:extLst>
      <p:ext uri="{BB962C8B-B14F-4D97-AF65-F5344CB8AC3E}">
        <p14:creationId xmlns:p14="http://schemas.microsoft.com/office/powerpoint/2010/main" val="3598776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on the floor&#10;&#10;Description automatically generated with medium confidence">
            <a:extLst>
              <a:ext uri="{FF2B5EF4-FFF2-40B4-BE49-F238E27FC236}">
                <a16:creationId xmlns:a16="http://schemas.microsoft.com/office/drawing/2014/main" id="{9C2AB460-BB7B-4B41-83A2-5B16C00116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12031" r="179" b="3743"/>
          <a:stretch/>
        </p:blipFill>
        <p:spPr>
          <a:xfrm>
            <a:off x="0" y="1"/>
            <a:ext cx="12192000" cy="6858000"/>
          </a:xfrm>
          <a:prstGeom prst="rect">
            <a:avLst/>
          </a:prstGeom>
        </p:spPr>
      </p:pic>
      <p:sp>
        <p:nvSpPr>
          <p:cNvPr id="5" name="Rectangle 4">
            <a:extLst>
              <a:ext uri="{FF2B5EF4-FFF2-40B4-BE49-F238E27FC236}">
                <a16:creationId xmlns:a16="http://schemas.microsoft.com/office/drawing/2014/main" id="{67B8CB99-5001-49AD-96B9-A0BDCDDD23DE}"/>
              </a:ext>
            </a:extLst>
          </p:cNvPr>
          <p:cNvSpPr/>
          <p:nvPr/>
        </p:nvSpPr>
        <p:spPr>
          <a:xfrm>
            <a:off x="0" y="0"/>
            <a:ext cx="12207498" cy="6858001"/>
          </a:xfrm>
          <a:prstGeom prst="rect">
            <a:avLst/>
          </a:prstGeom>
          <a:gradFill>
            <a:gsLst>
              <a:gs pos="74000">
                <a:schemeClr val="bg1"/>
              </a:gs>
              <a:gs pos="3900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722248" y="5261343"/>
            <a:ext cx="8763001" cy="1059147"/>
          </a:xfrm>
        </p:spPr>
        <p:txBody>
          <a:bodyPr>
            <a:normAutofit fontScale="92500"/>
          </a:bodyPr>
          <a:lstStyle/>
          <a:p>
            <a:pPr marL="0" indent="0" algn="just">
              <a:buNone/>
            </a:pPr>
            <a:r>
              <a:rPr lang="en-CA" dirty="0"/>
              <a:t>While we exert some control in the </a:t>
            </a:r>
            <a:r>
              <a:rPr lang="en-CA" b="1" dirty="0"/>
              <a:t>construction</a:t>
            </a:r>
            <a:r>
              <a:rPr lang="en-CA" dirty="0"/>
              <a:t> and </a:t>
            </a:r>
            <a:r>
              <a:rPr lang="en-CA" b="1" dirty="0"/>
              <a:t>presentation</a:t>
            </a:r>
            <a:r>
              <a:rPr lang="en-CA" dirty="0"/>
              <a:t> of our </a:t>
            </a:r>
            <a:r>
              <a:rPr lang="en-CA" b="1" dirty="0"/>
              <a:t>identities</a:t>
            </a:r>
            <a:r>
              <a:rPr lang="en-CA" dirty="0"/>
              <a:t>, the behavioral expectations that are attached to different statuses often lead to stereotyping, prejudice, and discrimination.</a:t>
            </a:r>
          </a:p>
          <a:p>
            <a:endParaRPr lang="en-CA" dirty="0"/>
          </a:p>
        </p:txBody>
      </p:sp>
      <p:sp>
        <p:nvSpPr>
          <p:cNvPr id="7" name="TextBox 6">
            <a:hlinkClick r:id="rId4"/>
            <a:extLst>
              <a:ext uri="{FF2B5EF4-FFF2-40B4-BE49-F238E27FC236}">
                <a16:creationId xmlns:a16="http://schemas.microsoft.com/office/drawing/2014/main" id="{E2C08E0A-A745-4907-9381-A227D210F3E4}"/>
              </a:ext>
            </a:extLst>
          </p:cNvPr>
          <p:cNvSpPr txBox="1"/>
          <p:nvPr/>
        </p:nvSpPr>
        <p:spPr>
          <a:xfrm>
            <a:off x="3041463" y="6480731"/>
            <a:ext cx="6105524" cy="369332"/>
          </a:xfrm>
          <a:prstGeom prst="rect">
            <a:avLst/>
          </a:prstGeom>
          <a:noFill/>
        </p:spPr>
        <p:txBody>
          <a:bodyPr wrap="square">
            <a:spAutoFit/>
          </a:bodyPr>
          <a:lstStyle/>
          <a:p>
            <a:pPr algn="ctr"/>
            <a:r>
              <a:rPr lang="en-US" b="1" dirty="0"/>
              <a:t>Photo by </a:t>
            </a:r>
            <a:r>
              <a:rPr lang="en-US" b="1" dirty="0">
                <a:hlinkClick r:id="rId5">
                  <a:extLst>
                    <a:ext uri="{A12FA001-AC4F-418D-AE19-62706E023703}">
                      <ahyp:hlinkClr xmlns:ahyp="http://schemas.microsoft.com/office/drawing/2018/hyperlinkcolor" val="tx"/>
                    </a:ext>
                  </a:extLst>
                </a:hlinkClick>
              </a:rPr>
              <a:t>lookstudio</a:t>
            </a:r>
            <a:r>
              <a:rPr lang="en-US" b="1" dirty="0"/>
              <a:t> - freepik.com</a:t>
            </a:r>
            <a:endParaRPr lang="en-CA" b="1" u="sng" dirty="0"/>
          </a:p>
        </p:txBody>
      </p:sp>
    </p:spTree>
    <p:extLst>
      <p:ext uri="{BB962C8B-B14F-4D97-AF65-F5344CB8AC3E}">
        <p14:creationId xmlns:p14="http://schemas.microsoft.com/office/powerpoint/2010/main" val="2769377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Stereotypes</a:t>
            </a:r>
            <a:endParaRPr lang="en-US" dirty="0"/>
          </a:p>
        </p:txBody>
      </p:sp>
      <p:sp>
        <p:nvSpPr>
          <p:cNvPr id="3" name="Content Placeholder 2"/>
          <p:cNvSpPr>
            <a:spLocks noGrp="1"/>
          </p:cNvSpPr>
          <p:nvPr>
            <p:ph idx="1"/>
          </p:nvPr>
        </p:nvSpPr>
        <p:spPr>
          <a:xfrm>
            <a:off x="390701" y="1565558"/>
            <a:ext cx="5705299" cy="5052445"/>
          </a:xfrm>
        </p:spPr>
        <p:txBody>
          <a:bodyPr>
            <a:normAutofit/>
          </a:bodyPr>
          <a:lstStyle/>
          <a:p>
            <a:r>
              <a:rPr lang="en-CA" dirty="0"/>
              <a:t>Stereotypes: unwarranted generalizations about a particular group. They can be based on race, ethnicity, gender, religion, or other statuses.</a:t>
            </a:r>
          </a:p>
          <a:p>
            <a:r>
              <a:rPr lang="en-CA" dirty="0"/>
              <a:t>Unjustified expectations that rely on received wisdom or casual observation rather than actual evidence. </a:t>
            </a:r>
          </a:p>
          <a:p>
            <a:r>
              <a:rPr lang="en-CA" dirty="0"/>
              <a:t>Stereotypes often persist because they are subject to confirmation bias. Once a stereotype exists, people selectively notice situations that seem to confirm or reinforce their expectations, thus perpetuating the stereotype.</a:t>
            </a:r>
            <a:endParaRPr lang="en-US" dirty="0"/>
          </a:p>
        </p:txBody>
      </p:sp>
      <p:grpSp>
        <p:nvGrpSpPr>
          <p:cNvPr id="7" name="Group 6">
            <a:extLst>
              <a:ext uri="{FF2B5EF4-FFF2-40B4-BE49-F238E27FC236}">
                <a16:creationId xmlns:a16="http://schemas.microsoft.com/office/drawing/2014/main" id="{BA5A65E2-FE0B-4A12-A9CD-1F0066F15A6A}"/>
              </a:ext>
            </a:extLst>
          </p:cNvPr>
          <p:cNvGrpSpPr/>
          <p:nvPr/>
        </p:nvGrpSpPr>
        <p:grpSpPr>
          <a:xfrm>
            <a:off x="5334000" y="0"/>
            <a:ext cx="6858000" cy="6858000"/>
            <a:chOff x="5334000" y="0"/>
            <a:chExt cx="6858000" cy="6858000"/>
          </a:xfrm>
        </p:grpSpPr>
        <p:pic>
          <p:nvPicPr>
            <p:cNvPr id="24578" name="Picture 2" descr="Racism concept with hands pointing at person Free Vector">
              <a:extLst>
                <a:ext uri="{FF2B5EF4-FFF2-40B4-BE49-F238E27FC236}">
                  <a16:creationId xmlns:a16="http://schemas.microsoft.com/office/drawing/2014/main" id="{B6B3381E-6BF9-41F2-988B-C976739B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extLst>
                <a:ext uri="{FF2B5EF4-FFF2-40B4-BE49-F238E27FC236}">
                  <a16:creationId xmlns:a16="http://schemas.microsoft.com/office/drawing/2014/main" id="{C2C97DED-5BA5-4F34-B8A9-C202FACFD8B9}"/>
                </a:ext>
              </a:extLst>
            </p:cNvPr>
            <p:cNvSpPr txBox="1"/>
            <p:nvPr/>
          </p:nvSpPr>
          <p:spPr>
            <a:xfrm>
              <a:off x="6110514" y="6286669"/>
              <a:ext cx="6081485" cy="338554"/>
            </a:xfrm>
            <a:prstGeom prst="rect">
              <a:avLst/>
            </a:prstGeom>
            <a:noFill/>
          </p:spPr>
          <p:txBody>
            <a:bodyPr wrap="square">
              <a:spAutoFit/>
            </a:bodyPr>
            <a:lstStyle/>
            <a:p>
              <a:pPr algn="ctr"/>
              <a:r>
                <a:rPr lang="en-CA" sz="1600" b="1" dirty="0"/>
                <a:t>Prejudice vector by freepik.com</a:t>
              </a:r>
            </a:p>
          </p:txBody>
        </p:sp>
      </p:grpSp>
    </p:spTree>
    <p:extLst>
      <p:ext uri="{BB962C8B-B14F-4D97-AF65-F5344CB8AC3E}">
        <p14:creationId xmlns:p14="http://schemas.microsoft.com/office/powerpoint/2010/main" val="1225318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9" y="239996"/>
            <a:ext cx="5724525" cy="1325563"/>
          </a:xfrm>
        </p:spPr>
        <p:txBody>
          <a:bodyPr>
            <a:normAutofit fontScale="90000"/>
          </a:bodyPr>
          <a:lstStyle/>
          <a:p>
            <a:r>
              <a:rPr lang="en-US" dirty="0"/>
              <a:t>Stereotype threat</a:t>
            </a:r>
          </a:p>
        </p:txBody>
      </p:sp>
      <p:sp>
        <p:nvSpPr>
          <p:cNvPr id="3" name="Content Placeholder 2"/>
          <p:cNvSpPr>
            <a:spLocks noGrp="1"/>
          </p:cNvSpPr>
          <p:nvPr>
            <p:ph idx="1"/>
          </p:nvPr>
        </p:nvSpPr>
        <p:spPr>
          <a:xfrm>
            <a:off x="6100711" y="1557338"/>
            <a:ext cx="5719814" cy="5052445"/>
          </a:xfrm>
        </p:spPr>
        <p:txBody>
          <a:bodyPr>
            <a:normAutofit fontScale="92500" lnSpcReduction="10000"/>
          </a:bodyPr>
          <a:lstStyle/>
          <a:p>
            <a:r>
              <a:rPr lang="en-US" dirty="0"/>
              <a:t>One of the dangers of stereotypes is that the people being stereotyped may start to believe these false characterizations are true.</a:t>
            </a:r>
          </a:p>
          <a:p>
            <a:r>
              <a:rPr lang="en-US" dirty="0"/>
              <a:t>Stereotype threat: poor performance in the face of negative stereotypes.</a:t>
            </a:r>
          </a:p>
          <a:p>
            <a:r>
              <a:rPr lang="en-US" dirty="0"/>
              <a:t>Stereotype: Asians are good at math.</a:t>
            </a:r>
          </a:p>
          <a:p>
            <a:r>
              <a:rPr lang="en-US" dirty="0"/>
              <a:t>Stereotype: Women can’t do math.</a:t>
            </a:r>
          </a:p>
          <a:p>
            <a:r>
              <a:rPr lang="en-US" dirty="0"/>
              <a:t>Two groups of Asian female college students were given a math test. Before the test, one group was given a survey that highlighted their Asian identity. The other group was given a survey that highlighted the fact that they were female.</a:t>
            </a:r>
          </a:p>
          <a:p>
            <a:r>
              <a:rPr lang="en-US" dirty="0"/>
              <a:t>The group who were made sensitive to their Asian heritage performed better on the test than the group made sensitive to their gender.</a:t>
            </a:r>
          </a:p>
        </p:txBody>
      </p:sp>
      <p:grpSp>
        <p:nvGrpSpPr>
          <p:cNvPr id="8" name="Group 7">
            <a:extLst>
              <a:ext uri="{FF2B5EF4-FFF2-40B4-BE49-F238E27FC236}">
                <a16:creationId xmlns:a16="http://schemas.microsoft.com/office/drawing/2014/main" id="{C9544A73-A57B-4C79-8543-DB808BD4F4FA}"/>
              </a:ext>
            </a:extLst>
          </p:cNvPr>
          <p:cNvGrpSpPr/>
          <p:nvPr/>
        </p:nvGrpSpPr>
        <p:grpSpPr>
          <a:xfrm>
            <a:off x="228264" y="1277427"/>
            <a:ext cx="5720899" cy="5528186"/>
            <a:chOff x="228264" y="1277427"/>
            <a:chExt cx="5720899" cy="5528186"/>
          </a:xfrm>
        </p:grpSpPr>
        <p:pic>
          <p:nvPicPr>
            <p:cNvPr id="7" name="Picture 6" descr="A picture containing text&#10;&#10;Description automatically generated">
              <a:extLst>
                <a:ext uri="{FF2B5EF4-FFF2-40B4-BE49-F238E27FC236}">
                  <a16:creationId xmlns:a16="http://schemas.microsoft.com/office/drawing/2014/main" id="{27BAC0EB-FCDA-447E-BDA3-975D638613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552"/>
            <a:stretch/>
          </p:blipFill>
          <p:spPr>
            <a:xfrm>
              <a:off x="228264" y="1277427"/>
              <a:ext cx="5720899" cy="4888423"/>
            </a:xfrm>
            <a:prstGeom prst="rect">
              <a:avLst/>
            </a:prstGeom>
          </p:spPr>
        </p:pic>
        <p:sp>
          <p:nvSpPr>
            <p:cNvPr id="9" name="TextBox 8">
              <a:extLst>
                <a:ext uri="{FF2B5EF4-FFF2-40B4-BE49-F238E27FC236}">
                  <a16:creationId xmlns:a16="http://schemas.microsoft.com/office/drawing/2014/main" id="{2CAC6CBA-9DCD-4B3E-AE09-35099254A7DB}"/>
                </a:ext>
              </a:extLst>
            </p:cNvPr>
            <p:cNvSpPr txBox="1"/>
            <p:nvPr/>
          </p:nvSpPr>
          <p:spPr>
            <a:xfrm>
              <a:off x="936720" y="6220838"/>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extLst>
      <p:ext uri="{BB962C8B-B14F-4D97-AF65-F5344CB8AC3E}">
        <p14:creationId xmlns:p14="http://schemas.microsoft.com/office/powerpoint/2010/main" val="343767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Prejudice and Discrimination</a:t>
            </a:r>
          </a:p>
        </p:txBody>
      </p:sp>
      <p:sp>
        <p:nvSpPr>
          <p:cNvPr id="3" name="Content Placeholder 2"/>
          <p:cNvSpPr>
            <a:spLocks noGrp="1"/>
          </p:cNvSpPr>
          <p:nvPr>
            <p:ph idx="1"/>
          </p:nvPr>
        </p:nvSpPr>
        <p:spPr>
          <a:xfrm>
            <a:off x="390702" y="1565559"/>
            <a:ext cx="5531128" cy="5284504"/>
          </a:xfrm>
        </p:spPr>
        <p:txBody>
          <a:bodyPr>
            <a:normAutofit fontScale="85000" lnSpcReduction="20000"/>
          </a:bodyPr>
          <a:lstStyle/>
          <a:p>
            <a:r>
              <a:rPr lang="en-CA" dirty="0"/>
              <a:t>Some </a:t>
            </a:r>
            <a:r>
              <a:rPr lang="en-CA" b="1" dirty="0"/>
              <a:t>stereotypes</a:t>
            </a:r>
            <a:r>
              <a:rPr lang="en-CA" dirty="0"/>
              <a:t> can seem harmless, but we must be aware of their existence particularly when they are linked to prejudice and discrimination.</a:t>
            </a:r>
          </a:p>
          <a:p>
            <a:r>
              <a:rPr lang="en-CA" dirty="0"/>
              <a:t>While stereotypes are unfounded because they cannot apply to all or even most members of a particular group, they are not always negative. Stereotypes can be positive, negative, or neutral.</a:t>
            </a:r>
          </a:p>
          <a:p>
            <a:r>
              <a:rPr lang="en-CA" b="1" dirty="0"/>
              <a:t>Prejudice</a:t>
            </a:r>
            <a:r>
              <a:rPr lang="en-CA" dirty="0"/>
              <a:t>, on the other hand, refers to negative, often unconscious, and preconceived notions about others. </a:t>
            </a:r>
          </a:p>
          <a:p>
            <a:r>
              <a:rPr lang="en-CA" dirty="0"/>
              <a:t>The word prejudice can be broken down into two parts: “pre” and “judgment.”</a:t>
            </a:r>
          </a:p>
          <a:p>
            <a:pPr lvl="1"/>
            <a:r>
              <a:rPr lang="en-CA" dirty="0"/>
              <a:t>E.g., Muslim women are all oppressed. </a:t>
            </a:r>
          </a:p>
          <a:p>
            <a:r>
              <a:rPr lang="en-CA" dirty="0"/>
              <a:t>Prejudice differs from stereotypes insofar as they contain a moral judgment about individuals or groups. </a:t>
            </a:r>
          </a:p>
          <a:p>
            <a:r>
              <a:rPr lang="en-CA" dirty="0"/>
              <a:t>To the extent that we judge others negatively without even knowing them, we are displaying prejudiced attitudes.</a:t>
            </a:r>
          </a:p>
        </p:txBody>
      </p:sp>
      <p:grpSp>
        <p:nvGrpSpPr>
          <p:cNvPr id="4" name="Group 3">
            <a:extLst>
              <a:ext uri="{FF2B5EF4-FFF2-40B4-BE49-F238E27FC236}">
                <a16:creationId xmlns:a16="http://schemas.microsoft.com/office/drawing/2014/main" id="{95D0F2BA-83C9-468F-AE11-1AE70972213A}"/>
              </a:ext>
            </a:extLst>
          </p:cNvPr>
          <p:cNvGrpSpPr/>
          <p:nvPr/>
        </p:nvGrpSpPr>
        <p:grpSpPr>
          <a:xfrm>
            <a:off x="6095999" y="1565558"/>
            <a:ext cx="6270170" cy="5292442"/>
            <a:chOff x="6095999" y="1565558"/>
            <a:chExt cx="6270170" cy="5292442"/>
          </a:xfrm>
        </p:grpSpPr>
        <p:pic>
          <p:nvPicPr>
            <p:cNvPr id="8194" name="Picture 2" descr="man in black leather jacket">
              <a:extLst>
                <a:ext uri="{FF2B5EF4-FFF2-40B4-BE49-F238E27FC236}">
                  <a16:creationId xmlns:a16="http://schemas.microsoft.com/office/drawing/2014/main" id="{1D49688E-CE5C-4A16-9F26-3BF85ADA7D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36" r="16635" b="3251"/>
            <a:stretch/>
          </p:blipFill>
          <p:spPr bwMode="auto">
            <a:xfrm>
              <a:off x="6095999" y="1565558"/>
              <a:ext cx="6096001" cy="52924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B4DDC6-3C47-46BB-AA48-868DC1F04405}"/>
                </a:ext>
              </a:extLst>
            </p:cNvPr>
            <p:cNvSpPr txBox="1"/>
            <p:nvPr/>
          </p:nvSpPr>
          <p:spPr>
            <a:xfrm>
              <a:off x="6096000" y="6368437"/>
              <a:ext cx="6270169" cy="338554"/>
            </a:xfrm>
            <a:prstGeom prst="rect">
              <a:avLst/>
            </a:prstGeom>
            <a:noFill/>
          </p:spPr>
          <p:txBody>
            <a:bodyPr wrap="square">
              <a:spAutoFit/>
            </a:bodyPr>
            <a:lstStyle/>
            <a:p>
              <a:pPr algn="ctr"/>
              <a:r>
                <a:rPr lang="en-US" sz="1600" b="1" i="0" dirty="0">
                  <a:solidFill>
                    <a:schemeClr val="bg1"/>
                  </a:solidFill>
                  <a:effectLst/>
                </a:rPr>
                <a:t>Photo by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Yasin Yusuf</a:t>
              </a:r>
              <a:r>
                <a:rPr lang="en-US" sz="1600" b="1" i="0" dirty="0">
                  <a:solidFill>
                    <a:schemeClr val="bg1"/>
                  </a:solidFill>
                  <a:effectLst/>
                </a:rPr>
                <a:t> on </a:t>
              </a:r>
              <a:r>
                <a:rPr lang="en-US" sz="1600" b="1" i="0" u="none" strike="noStrike" dirty="0" err="1">
                  <a:solidFill>
                    <a:schemeClr val="bg1"/>
                  </a:solidFill>
                  <a:effectLst/>
                  <a:hlinkClick r:id="rId5">
                    <a:extLst>
                      <a:ext uri="{A12FA001-AC4F-418D-AE19-62706E023703}">
                        <ahyp:hlinkClr xmlns:ahyp="http://schemas.microsoft.com/office/drawing/2018/hyperlinkcolor" val="tx"/>
                      </a:ext>
                    </a:extLst>
                  </a:hlinkClick>
                </a:rPr>
                <a:t>Unsplash</a:t>
              </a:r>
              <a:endParaRPr lang="en-CA" sz="1600" b="1" dirty="0">
                <a:solidFill>
                  <a:schemeClr val="bg1"/>
                </a:solidFill>
              </a:endParaRPr>
            </a:p>
          </p:txBody>
        </p:sp>
      </p:grpSp>
    </p:spTree>
    <p:extLst>
      <p:ext uri="{BB962C8B-B14F-4D97-AF65-F5344CB8AC3E}">
        <p14:creationId xmlns:p14="http://schemas.microsoft.com/office/powerpoint/2010/main" val="153726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o am I? A philosophical inquiry - Amy Adkins">
            <a:hlinkClick r:id="" action="ppaction://media"/>
            <a:extLst>
              <a:ext uri="{FF2B5EF4-FFF2-40B4-BE49-F238E27FC236}">
                <a16:creationId xmlns:a16="http://schemas.microsoft.com/office/drawing/2014/main" id="{087886F1-BA6D-4521-A4DC-DE0FBFD68A41}"/>
              </a:ext>
            </a:extLst>
          </p:cNvPr>
          <p:cNvPicPr>
            <a:picLocks noRot="1" noChangeAspect="1"/>
          </p:cNvPicPr>
          <p:nvPr>
            <a:videoFile r:link="rId1"/>
          </p:nvPr>
        </p:nvPicPr>
        <p:blipFill>
          <a:blip r:embed="rId4"/>
          <a:stretch>
            <a:fillRect/>
          </a:stretch>
        </p:blipFill>
        <p:spPr>
          <a:xfrm>
            <a:off x="0" y="0"/>
            <a:ext cx="12192000" cy="6850063"/>
          </a:xfrm>
          <a:prstGeom prst="rect">
            <a:avLst/>
          </a:prstGeom>
        </p:spPr>
      </p:pic>
      <p:pic>
        <p:nvPicPr>
          <p:cNvPr id="5124" name="Picture 4">
            <a:hlinkClick r:id="rId5"/>
            <a:extLst>
              <a:ext uri="{FF2B5EF4-FFF2-40B4-BE49-F238E27FC236}">
                <a16:creationId xmlns:a16="http://schemas.microsoft.com/office/drawing/2014/main" id="{1349337E-5199-4E07-A600-5652B755B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93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60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39996"/>
            <a:ext cx="5191125" cy="1325563"/>
          </a:xfrm>
        </p:spPr>
        <p:txBody>
          <a:bodyPr>
            <a:normAutofit fontScale="90000"/>
          </a:bodyPr>
          <a:lstStyle/>
          <a:p>
            <a:r>
              <a:rPr lang="en-US" dirty="0"/>
              <a:t>Discrimination</a:t>
            </a:r>
          </a:p>
        </p:txBody>
      </p:sp>
      <p:sp>
        <p:nvSpPr>
          <p:cNvPr id="3" name="Content Placeholder 2"/>
          <p:cNvSpPr>
            <a:spLocks noGrp="1"/>
          </p:cNvSpPr>
          <p:nvPr>
            <p:ph idx="1"/>
          </p:nvPr>
        </p:nvSpPr>
        <p:spPr>
          <a:xfrm>
            <a:off x="371475" y="1965609"/>
            <a:ext cx="5191125" cy="4351338"/>
          </a:xfrm>
        </p:spPr>
        <p:txBody>
          <a:bodyPr>
            <a:normAutofit/>
          </a:bodyPr>
          <a:lstStyle/>
          <a:p>
            <a:r>
              <a:rPr lang="en-CA" dirty="0"/>
              <a:t>When people act on stereotypes and prejudiced notions, they are engaging in discrimination. </a:t>
            </a:r>
          </a:p>
          <a:p>
            <a:r>
              <a:rPr lang="en-CA" i="1" dirty="0"/>
              <a:t>Discrimination</a:t>
            </a:r>
            <a:r>
              <a:rPr lang="en-CA" dirty="0"/>
              <a:t> is any act, whether deliberate or not, that has the intent or the effect of adversely affecting others on grounds other than merit or acquired skills.</a:t>
            </a:r>
          </a:p>
          <a:p>
            <a:pPr lvl="1"/>
            <a:r>
              <a:rPr lang="en-CA" dirty="0"/>
              <a:t>E.g., Refusing to hire someone because of his or her sexuality.</a:t>
            </a:r>
          </a:p>
        </p:txBody>
      </p:sp>
      <p:grpSp>
        <p:nvGrpSpPr>
          <p:cNvPr id="7" name="Group 6">
            <a:extLst>
              <a:ext uri="{FF2B5EF4-FFF2-40B4-BE49-F238E27FC236}">
                <a16:creationId xmlns:a16="http://schemas.microsoft.com/office/drawing/2014/main" id="{D472C9A9-D8D0-4B6C-A796-87EDDCFBD0BE}"/>
              </a:ext>
            </a:extLst>
          </p:cNvPr>
          <p:cNvGrpSpPr/>
          <p:nvPr/>
        </p:nvGrpSpPr>
        <p:grpSpPr>
          <a:xfrm>
            <a:off x="6469289" y="7938"/>
            <a:ext cx="5724525" cy="6850062"/>
            <a:chOff x="6469289" y="7938"/>
            <a:chExt cx="5724525" cy="6850062"/>
          </a:xfrm>
        </p:grpSpPr>
        <p:pic>
          <p:nvPicPr>
            <p:cNvPr id="31746" name="Picture 2" descr="Hong Kong, People, Pride, Parade, Gay, Colorful">
              <a:extLst>
                <a:ext uri="{FF2B5EF4-FFF2-40B4-BE49-F238E27FC236}">
                  <a16:creationId xmlns:a16="http://schemas.microsoft.com/office/drawing/2014/main" id="{316E6086-0970-41DD-A45A-3DFBC8E793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8" t="12692" r="38002" b="2086"/>
            <a:stretch/>
          </p:blipFill>
          <p:spPr bwMode="auto">
            <a:xfrm>
              <a:off x="6469289" y="7938"/>
              <a:ext cx="5724525" cy="6850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FC181F21-C216-4318-BCF0-2E48D2B299A4}"/>
                </a:ext>
              </a:extLst>
            </p:cNvPr>
            <p:cNvSpPr txBox="1"/>
            <p:nvPr/>
          </p:nvSpPr>
          <p:spPr>
            <a:xfrm>
              <a:off x="6521677" y="6316947"/>
              <a:ext cx="5670324" cy="338554"/>
            </a:xfrm>
            <a:prstGeom prst="rect">
              <a:avLst/>
            </a:prstGeom>
            <a:noFill/>
          </p:spPr>
          <p:txBody>
            <a:bodyPr wrap="square">
              <a:spAutoFit/>
            </a:bodyPr>
            <a:lstStyle/>
            <a:p>
              <a:pPr algn="ctr"/>
              <a:r>
                <a:rPr lang="en-US" sz="1600" b="1" i="0" dirty="0">
                  <a:solidFill>
                    <a:schemeClr val="bg1"/>
                  </a:solidFill>
                  <a:effectLst/>
                </a:rPr>
                <a:t>Image by </a:t>
              </a:r>
              <a:r>
                <a:rPr lang="en-US" sz="1600" b="1" i="0" u="sng" dirty="0">
                  <a:solidFill>
                    <a:schemeClr val="bg1"/>
                  </a:solidFill>
                  <a:effectLst/>
                  <a:hlinkClick r:id="rId5">
                    <a:extLst>
                      <a:ext uri="{A12FA001-AC4F-418D-AE19-62706E023703}">
                        <ahyp:hlinkClr xmlns:ahyp="http://schemas.microsoft.com/office/drawing/2018/hyperlinkcolor" val="tx"/>
                      </a:ext>
                    </a:extLst>
                  </a:hlinkClick>
                </a:rPr>
                <a:t>Kon </a:t>
              </a:r>
              <a:r>
                <a:rPr lang="en-US" sz="1600" b="1" i="0" u="sng" dirty="0" err="1">
                  <a:solidFill>
                    <a:schemeClr val="bg1"/>
                  </a:solidFill>
                  <a:effectLst/>
                  <a:hlinkClick r:id="rId5">
                    <a:extLst>
                      <a:ext uri="{A12FA001-AC4F-418D-AE19-62706E023703}">
                        <ahyp:hlinkClr xmlns:ahyp="http://schemas.microsoft.com/office/drawing/2018/hyperlinkcolor" val="tx"/>
                      </a:ext>
                    </a:extLst>
                  </a:hlinkClick>
                </a:rPr>
                <a:t>Zografos</a:t>
              </a:r>
              <a:r>
                <a:rPr lang="en-US" sz="1600" b="1" i="0" dirty="0">
                  <a:solidFill>
                    <a:schemeClr val="bg1"/>
                  </a:solidFill>
                  <a:effectLst/>
                </a:rPr>
                <a:t> from </a:t>
              </a:r>
              <a:r>
                <a:rPr lang="en-US" sz="1600" b="1" i="0" u="sng" dirty="0" err="1">
                  <a:solidFill>
                    <a:schemeClr val="bg1"/>
                  </a:solidFill>
                  <a:effectLst/>
                  <a:hlinkClick r:id="rId6">
                    <a:extLst>
                      <a:ext uri="{A12FA001-AC4F-418D-AE19-62706E023703}">
                        <ahyp:hlinkClr xmlns:ahyp="http://schemas.microsoft.com/office/drawing/2018/hyperlinkcolor" val="tx"/>
                      </a:ext>
                    </a:extLst>
                  </a:hlinkClick>
                </a:rPr>
                <a:t>Pixabay</a:t>
              </a:r>
              <a:r>
                <a:rPr lang="en-US" sz="1600" b="1" i="0" dirty="0">
                  <a:solidFill>
                    <a:schemeClr val="bg1"/>
                  </a:solidFill>
                  <a:effectLst/>
                </a:rPr>
                <a:t> </a:t>
              </a:r>
              <a:endParaRPr lang="en-CA" sz="1600" b="1" dirty="0">
                <a:solidFill>
                  <a:schemeClr val="bg1"/>
                </a:solidFill>
              </a:endParaRPr>
            </a:p>
          </p:txBody>
        </p:sp>
      </p:grpSp>
    </p:spTree>
    <p:extLst>
      <p:ext uri="{BB962C8B-B14F-4D97-AF65-F5344CB8AC3E}">
        <p14:creationId xmlns:p14="http://schemas.microsoft.com/office/powerpoint/2010/main" val="833868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996"/>
            <a:ext cx="12191999" cy="1325563"/>
          </a:xfrm>
        </p:spPr>
        <p:txBody>
          <a:bodyPr/>
          <a:lstStyle/>
          <a:p>
            <a:pPr algn="ctr"/>
            <a:r>
              <a:rPr lang="en-CA" dirty="0"/>
              <a:t>Social Construct of RACE</a:t>
            </a:r>
          </a:p>
        </p:txBody>
      </p:sp>
      <p:sp>
        <p:nvSpPr>
          <p:cNvPr id="3" name="Content Placeholder 2"/>
          <p:cNvSpPr>
            <a:spLocks noGrp="1"/>
          </p:cNvSpPr>
          <p:nvPr>
            <p:ph idx="1"/>
          </p:nvPr>
        </p:nvSpPr>
        <p:spPr>
          <a:xfrm>
            <a:off x="6362876" y="1576955"/>
            <a:ext cx="5457649" cy="5284504"/>
          </a:xfrm>
        </p:spPr>
        <p:txBody>
          <a:bodyPr>
            <a:normAutofit fontScale="92500" lnSpcReduction="10000"/>
          </a:bodyPr>
          <a:lstStyle/>
          <a:p>
            <a:pPr marL="0" indent="0">
              <a:buNone/>
            </a:pPr>
            <a:r>
              <a:rPr lang="en-CA" b="1" dirty="0"/>
              <a:t>What is race?</a:t>
            </a:r>
          </a:p>
          <a:p>
            <a:r>
              <a:rPr lang="en-CA" dirty="0"/>
              <a:t>The popular assumption is that race is associated with genetic or physical differences, particularly those based on skin color. </a:t>
            </a:r>
          </a:p>
          <a:p>
            <a:r>
              <a:rPr lang="en-CA" dirty="0"/>
              <a:t>There are biological differences between individuals and some of these differences are grouped based on their geographical origin, but the biological differences between any two individuals are far greater than the differences between the presumed “</a:t>
            </a:r>
            <a:r>
              <a:rPr lang="en-CA" b="1" dirty="0"/>
              <a:t>races</a:t>
            </a:r>
            <a:r>
              <a:rPr lang="en-CA" dirty="0"/>
              <a:t>” of people.</a:t>
            </a:r>
          </a:p>
          <a:p>
            <a:r>
              <a:rPr lang="en-CA" dirty="0"/>
              <a:t>Political and social factors, more than science and biology, provided us the categories of race that we are familiar with today.</a:t>
            </a:r>
          </a:p>
        </p:txBody>
      </p:sp>
      <p:grpSp>
        <p:nvGrpSpPr>
          <p:cNvPr id="12" name="Group 11">
            <a:extLst>
              <a:ext uri="{FF2B5EF4-FFF2-40B4-BE49-F238E27FC236}">
                <a16:creationId xmlns:a16="http://schemas.microsoft.com/office/drawing/2014/main" id="{F8189F87-F5E8-4B9C-9884-3FE41FBBA921}"/>
              </a:ext>
            </a:extLst>
          </p:cNvPr>
          <p:cNvGrpSpPr/>
          <p:nvPr/>
        </p:nvGrpSpPr>
        <p:grpSpPr>
          <a:xfrm>
            <a:off x="-20099" y="1557338"/>
            <a:ext cx="6116099" cy="5300662"/>
            <a:chOff x="-20099" y="1557338"/>
            <a:chExt cx="6116099" cy="5300662"/>
          </a:xfrm>
        </p:grpSpPr>
        <p:pic>
          <p:nvPicPr>
            <p:cNvPr id="11" name="Picture 10" descr="A group of people sitting together&#10;&#10;Description automatically generated with medium confidence">
              <a:extLst>
                <a:ext uri="{FF2B5EF4-FFF2-40B4-BE49-F238E27FC236}">
                  <a16:creationId xmlns:a16="http://schemas.microsoft.com/office/drawing/2014/main" id="{80454FAB-0B54-46BB-910C-AA07C950E5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978"/>
            <a:stretch/>
          </p:blipFill>
          <p:spPr>
            <a:xfrm>
              <a:off x="-20099" y="1557338"/>
              <a:ext cx="6116099" cy="5300662"/>
            </a:xfrm>
            <a:prstGeom prst="rect">
              <a:avLst/>
            </a:prstGeom>
          </p:spPr>
        </p:pic>
        <p:sp>
          <p:nvSpPr>
            <p:cNvPr id="6" name="TextBox 5">
              <a:extLst>
                <a:ext uri="{FF2B5EF4-FFF2-40B4-BE49-F238E27FC236}">
                  <a16:creationId xmlns:a16="http://schemas.microsoft.com/office/drawing/2014/main" id="{E93BD5F9-97AF-4656-B1BE-5EA6827AFF90}"/>
                </a:ext>
              </a:extLst>
            </p:cNvPr>
            <p:cNvSpPr txBox="1"/>
            <p:nvPr/>
          </p:nvSpPr>
          <p:spPr>
            <a:xfrm>
              <a:off x="-20099" y="6248672"/>
              <a:ext cx="6116099" cy="369332"/>
            </a:xfrm>
            <a:prstGeom prst="rect">
              <a:avLst/>
            </a:prstGeom>
            <a:solidFill>
              <a:schemeClr val="tx1">
                <a:alpha val="58000"/>
              </a:schemeClr>
            </a:solidFill>
          </p:spPr>
          <p:txBody>
            <a:bodyPr wrap="square">
              <a:spAutoFit/>
            </a:bodyPr>
            <a:lstStyle/>
            <a:p>
              <a:pPr algn="ctr"/>
              <a:r>
                <a:rPr lang="en-US" b="1" i="0" dirty="0">
                  <a:solidFill>
                    <a:schemeClr val="bg1"/>
                  </a:solidFill>
                  <a:effectLst/>
                  <a:latin typeface="Calibri" panose="020F0502020204030204" pitchFamily="34" charset="0"/>
                </a:rPr>
                <a:t>Photo by </a:t>
              </a:r>
              <a:r>
                <a:rPr lang="en-US" b="1"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Naassom</a:t>
              </a:r>
              <a:r>
                <a:rPr lang="en-US"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Azevedo</a:t>
              </a:r>
              <a:r>
                <a:rPr lang="en-US" b="1" i="0" dirty="0">
                  <a:solidFill>
                    <a:schemeClr val="bg1"/>
                  </a:solidFill>
                  <a:effectLst/>
                  <a:latin typeface="Calibri" panose="020F0502020204030204" pitchFamily="34" charset="0"/>
                </a:rPr>
                <a:t> on </a:t>
              </a:r>
              <a:r>
                <a:rPr lang="en-US" b="1"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b="1" dirty="0">
                <a:solidFill>
                  <a:schemeClr val="bg1"/>
                </a:solidFill>
              </a:endParaRPr>
            </a:p>
          </p:txBody>
        </p:sp>
      </p:grpSp>
    </p:spTree>
    <p:extLst>
      <p:ext uri="{BB962C8B-B14F-4D97-AF65-F5344CB8AC3E}">
        <p14:creationId xmlns:p14="http://schemas.microsoft.com/office/powerpoint/2010/main" val="1308363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1192274"/>
            <a:ext cx="5152849" cy="5491163"/>
          </a:xfrm>
        </p:spPr>
        <p:txBody>
          <a:bodyPr>
            <a:normAutofit/>
          </a:bodyPr>
          <a:lstStyle/>
          <a:p>
            <a:r>
              <a:rPr lang="en-CA" dirty="0"/>
              <a:t>Historically, race was a concept used to dominate certain groups of people and to take away their land.</a:t>
            </a:r>
          </a:p>
          <a:p>
            <a:r>
              <a:rPr lang="en-CA" dirty="0"/>
              <a:t>When we think of race, we often think of non-white people. But at various times through history, groups like the Irish, the Italians, the Jews were describes as “inferior races.”</a:t>
            </a:r>
          </a:p>
          <a:p>
            <a:r>
              <a:rPr lang="en-CA" dirty="0"/>
              <a:t>Notions of difference combined with theories of superiority and inferiority justifies colonial expansion and exploitation.</a:t>
            </a:r>
          </a:p>
          <a:p>
            <a:r>
              <a:rPr lang="en-CA" dirty="0"/>
              <a:t>The concept of race was used to control, marginalize, and oppress large segments of the population.</a:t>
            </a:r>
          </a:p>
        </p:txBody>
      </p:sp>
      <p:grpSp>
        <p:nvGrpSpPr>
          <p:cNvPr id="7" name="Group 6">
            <a:extLst>
              <a:ext uri="{FF2B5EF4-FFF2-40B4-BE49-F238E27FC236}">
                <a16:creationId xmlns:a16="http://schemas.microsoft.com/office/drawing/2014/main" id="{BE1D0302-B246-4CC9-AC1A-17935A3D780A}"/>
              </a:ext>
            </a:extLst>
          </p:cNvPr>
          <p:cNvGrpSpPr/>
          <p:nvPr/>
        </p:nvGrpSpPr>
        <p:grpSpPr>
          <a:xfrm>
            <a:off x="6096000" y="0"/>
            <a:ext cx="6096000" cy="6858000"/>
            <a:chOff x="6096000" y="0"/>
            <a:chExt cx="6096000" cy="6858000"/>
          </a:xfrm>
        </p:grpSpPr>
        <p:pic>
          <p:nvPicPr>
            <p:cNvPr id="6" name="Picture 5" descr="A picture containing text, person, posing, outdoor&#10;&#10;Description automatically generated">
              <a:extLst>
                <a:ext uri="{FF2B5EF4-FFF2-40B4-BE49-F238E27FC236}">
                  <a16:creationId xmlns:a16="http://schemas.microsoft.com/office/drawing/2014/main" id="{9F5A3709-E097-4F7E-9AFD-C0B1265D28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5000"/>
            <a:stretch/>
          </p:blipFill>
          <p:spPr>
            <a:xfrm>
              <a:off x="6096000" y="0"/>
              <a:ext cx="6096000" cy="6858000"/>
            </a:xfrm>
            <a:prstGeom prst="rect">
              <a:avLst/>
            </a:prstGeom>
          </p:spPr>
        </p:pic>
        <p:sp>
          <p:nvSpPr>
            <p:cNvPr id="5" name="TextBox 4">
              <a:extLst>
                <a:ext uri="{FF2B5EF4-FFF2-40B4-BE49-F238E27FC236}">
                  <a16:creationId xmlns:a16="http://schemas.microsoft.com/office/drawing/2014/main" id="{72E8E077-969D-4BE8-87A7-FFB011B4E921}"/>
                </a:ext>
              </a:extLst>
            </p:cNvPr>
            <p:cNvSpPr txBox="1"/>
            <p:nvPr/>
          </p:nvSpPr>
          <p:spPr>
            <a:xfrm>
              <a:off x="6096000" y="6339505"/>
              <a:ext cx="6096000" cy="369332"/>
            </a:xfrm>
            <a:prstGeom prst="rect">
              <a:avLst/>
            </a:prstGeom>
            <a:solidFill>
              <a:schemeClr val="tx1">
                <a:alpha val="45000"/>
              </a:schemeClr>
            </a:solidFill>
          </p:spPr>
          <p:txBody>
            <a:bodyPr wrap="square">
              <a:spAutoFit/>
            </a:bodyPr>
            <a:lstStyle/>
            <a:p>
              <a:pPr algn="ctr"/>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Joel Muniz</a:t>
              </a:r>
              <a:r>
                <a:rPr lang="en-US" dirty="0">
                  <a:solidFill>
                    <a:schemeClr val="bg1"/>
                  </a:solidFill>
                </a:rPr>
                <a:t> on </a:t>
              </a:r>
              <a:r>
                <a:rPr lang="en-US" dirty="0" err="1">
                  <a:solidFill>
                    <a:schemeClr val="bg1"/>
                  </a:solidFill>
                  <a:hlinkClick r:id="rId4">
                    <a:extLst>
                      <a:ext uri="{A12FA001-AC4F-418D-AE19-62706E023703}">
                        <ahyp:hlinkClr xmlns:ahyp="http://schemas.microsoft.com/office/drawing/2018/hyperlinkcolor" val="tx"/>
                      </a:ext>
                    </a:extLst>
                  </a:hlinkClick>
                </a:rPr>
                <a:t>Unsplash</a:t>
              </a:r>
              <a:r>
                <a:rPr lang="en-US" dirty="0">
                  <a:solidFill>
                    <a:schemeClr val="bg1"/>
                  </a:solidFill>
                </a:rPr>
                <a:t> </a:t>
              </a:r>
              <a:endParaRPr lang="en-CA" dirty="0">
                <a:solidFill>
                  <a:schemeClr val="bg1"/>
                </a:solidFill>
              </a:endParaRPr>
            </a:p>
          </p:txBody>
        </p:sp>
      </p:grpSp>
      <p:sp>
        <p:nvSpPr>
          <p:cNvPr id="9" name="Title 1">
            <a:extLst>
              <a:ext uri="{FF2B5EF4-FFF2-40B4-BE49-F238E27FC236}">
                <a16:creationId xmlns:a16="http://schemas.microsoft.com/office/drawing/2014/main" id="{5F7B25C0-2B05-4DCA-83F5-2D078CF7C4D3}"/>
              </a:ext>
            </a:extLst>
          </p:cNvPr>
          <p:cNvSpPr>
            <a:spLocks noGrp="1"/>
          </p:cNvSpPr>
          <p:nvPr>
            <p:ph type="title"/>
          </p:nvPr>
        </p:nvSpPr>
        <p:spPr>
          <a:xfrm>
            <a:off x="0" y="0"/>
            <a:ext cx="6096000" cy="1325563"/>
          </a:xfrm>
        </p:spPr>
        <p:txBody>
          <a:bodyPr/>
          <a:lstStyle/>
          <a:p>
            <a:pPr algn="ctr"/>
            <a:r>
              <a:rPr lang="en-CA" dirty="0"/>
              <a:t>RACE</a:t>
            </a:r>
          </a:p>
        </p:txBody>
      </p:sp>
    </p:spTree>
    <p:extLst>
      <p:ext uri="{BB962C8B-B14F-4D97-AF65-F5344CB8AC3E}">
        <p14:creationId xmlns:p14="http://schemas.microsoft.com/office/powerpoint/2010/main" val="1650856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Doll test - The effects of racism on children (ENG)">
            <a:hlinkClick r:id="" action="ppaction://media"/>
            <a:extLst>
              <a:ext uri="{FF2B5EF4-FFF2-40B4-BE49-F238E27FC236}">
                <a16:creationId xmlns:a16="http://schemas.microsoft.com/office/drawing/2014/main" id="{039B366C-ACCF-40F8-9F77-71BC848DE898}"/>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30722" name="Picture 2">
            <a:extLst>
              <a:ext uri="{FF2B5EF4-FFF2-40B4-BE49-F238E27FC236}">
                <a16:creationId xmlns:a16="http://schemas.microsoft.com/office/drawing/2014/main" id="{5FD73642-55A7-4A76-B658-B0F9C64CBE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49" t="2922" r="5849" b="8314"/>
          <a:stretch/>
        </p:blipFill>
        <p:spPr bwMode="auto">
          <a:xfrm>
            <a:off x="0" y="-15240"/>
            <a:ext cx="12192000" cy="688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1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1" y="239996"/>
            <a:ext cx="6667500" cy="1325563"/>
          </a:xfrm>
        </p:spPr>
        <p:txBody>
          <a:bodyPr>
            <a:normAutofit fontScale="90000"/>
          </a:bodyPr>
          <a:lstStyle/>
          <a:p>
            <a:r>
              <a:rPr lang="en-CA" dirty="0"/>
              <a:t>Race and Resistance</a:t>
            </a:r>
          </a:p>
        </p:txBody>
      </p:sp>
      <p:sp>
        <p:nvSpPr>
          <p:cNvPr id="3" name="Content Placeholder 2"/>
          <p:cNvSpPr>
            <a:spLocks noGrp="1"/>
          </p:cNvSpPr>
          <p:nvPr>
            <p:ph idx="1"/>
          </p:nvPr>
        </p:nvSpPr>
        <p:spPr>
          <a:xfrm>
            <a:off x="5524500" y="1557338"/>
            <a:ext cx="6329414" cy="5052445"/>
          </a:xfrm>
        </p:spPr>
        <p:txBody>
          <a:bodyPr>
            <a:normAutofit/>
          </a:bodyPr>
          <a:lstStyle/>
          <a:p>
            <a:r>
              <a:rPr lang="en-CA" dirty="0"/>
              <a:t>But we must note that activists, artists, intellectuals, and everyday people have always challenged racism. </a:t>
            </a:r>
          </a:p>
          <a:p>
            <a:r>
              <a:rPr lang="en-CA" dirty="0"/>
              <a:t>Racial identities that were originally imposed to legitimate oppression and to mark inferiority have been reclaimed as sources of pride and political struggle and community. </a:t>
            </a:r>
          </a:p>
          <a:p>
            <a:r>
              <a:rPr lang="en-CA" dirty="0"/>
              <a:t>By rejecting the negative roles ascribed to race and finding inspiration in the histories of social and political struggle and resistance, many have embraced racial and ethnic categories as identities useful for social justice struggles. </a:t>
            </a:r>
          </a:p>
        </p:txBody>
      </p:sp>
      <p:grpSp>
        <p:nvGrpSpPr>
          <p:cNvPr id="5" name="Group 4">
            <a:extLst>
              <a:ext uri="{FF2B5EF4-FFF2-40B4-BE49-F238E27FC236}">
                <a16:creationId xmlns:a16="http://schemas.microsoft.com/office/drawing/2014/main" id="{29461C86-9B7A-4FFA-8C6F-E1879799BF46}"/>
              </a:ext>
            </a:extLst>
          </p:cNvPr>
          <p:cNvGrpSpPr/>
          <p:nvPr/>
        </p:nvGrpSpPr>
        <p:grpSpPr>
          <a:xfrm>
            <a:off x="0" y="1"/>
            <a:ext cx="5036457" cy="6858000"/>
            <a:chOff x="0" y="1"/>
            <a:chExt cx="5036457" cy="6858000"/>
          </a:xfrm>
        </p:grpSpPr>
        <p:pic>
          <p:nvPicPr>
            <p:cNvPr id="23554" name="Picture 2" descr="Free A Man and a Woman in a Nonviolent Protest Studio Shoot Stock Photo">
              <a:extLst>
                <a:ext uri="{FF2B5EF4-FFF2-40B4-BE49-F238E27FC236}">
                  <a16:creationId xmlns:a16="http://schemas.microsoft.com/office/drawing/2014/main" id="{0CB0979A-62E4-4C46-8638-1F4BA97F1D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76" b="6236"/>
            <a:stretch/>
          </p:blipFill>
          <p:spPr bwMode="auto">
            <a:xfrm>
              <a:off x="0" y="1"/>
              <a:ext cx="503645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940A2C99-CD4C-4848-8D1F-8AD74A5CB845}"/>
                </a:ext>
              </a:extLst>
            </p:cNvPr>
            <p:cNvSpPr txBox="1"/>
            <p:nvPr/>
          </p:nvSpPr>
          <p:spPr>
            <a:xfrm>
              <a:off x="0" y="6388398"/>
              <a:ext cx="4905829" cy="338554"/>
            </a:xfrm>
            <a:prstGeom prst="rect">
              <a:avLst/>
            </a:prstGeom>
            <a:noFill/>
          </p:spPr>
          <p:txBody>
            <a:bodyPr wrap="square">
              <a:spAutoFit/>
            </a:bodyPr>
            <a:lstStyle/>
            <a:p>
              <a:pPr algn="ctr"/>
              <a:r>
                <a:rPr lang="en-US" sz="1600" b="1" i="0" dirty="0">
                  <a:solidFill>
                    <a:schemeClr val="bg1"/>
                  </a:solidFill>
                  <a:effectLst/>
                </a:rPr>
                <a:t>Photo by PNW Production from </a:t>
              </a:r>
              <a:r>
                <a:rPr lang="en-US" sz="1600" b="1" i="0" u="sng" dirty="0">
                  <a:solidFill>
                    <a:schemeClr val="bg1"/>
                  </a:solidFill>
                  <a:effectLst/>
                </a:rPr>
                <a:t>Pexels.com</a:t>
              </a:r>
              <a:endParaRPr lang="en-CA" sz="1600" b="1" u="sng" dirty="0">
                <a:solidFill>
                  <a:schemeClr val="bg1"/>
                </a:solidFill>
              </a:endParaRPr>
            </a:p>
          </p:txBody>
        </p:sp>
      </p:grpSp>
    </p:spTree>
    <p:extLst>
      <p:ext uri="{BB962C8B-B14F-4D97-AF65-F5344CB8AC3E}">
        <p14:creationId xmlns:p14="http://schemas.microsoft.com/office/powerpoint/2010/main" val="3033331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Crop woman showing paper cup Stock Photo">
            <a:extLst>
              <a:ext uri="{FF2B5EF4-FFF2-40B4-BE49-F238E27FC236}">
                <a16:creationId xmlns:a16="http://schemas.microsoft.com/office/drawing/2014/main" id="{0C5895C0-EAF8-4CFC-889A-530DA8CCA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84" b="26159"/>
          <a:stretch/>
        </p:blipFill>
        <p:spPr bwMode="auto">
          <a:xfrm>
            <a:off x="-30996" y="-40341"/>
            <a:ext cx="12211884" cy="6917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7" name="TextBox 6">
            <a:hlinkClick r:id="rId4"/>
            <a:extLst>
              <a:ext uri="{FF2B5EF4-FFF2-40B4-BE49-F238E27FC236}">
                <a16:creationId xmlns:a16="http://schemas.microsoft.com/office/drawing/2014/main" id="{C64550A7-4747-478E-9CE7-59032645F3DE}"/>
              </a:ext>
            </a:extLst>
          </p:cNvPr>
          <p:cNvSpPr txBox="1"/>
          <p:nvPr/>
        </p:nvSpPr>
        <p:spPr>
          <a:xfrm>
            <a:off x="8047038" y="6296896"/>
            <a:ext cx="4133850"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a:t>
            </a:r>
            <a:r>
              <a:rPr lang="en-US" b="1" i="0"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Angela Roma </a:t>
            </a:r>
            <a:r>
              <a:rPr lang="en-US" b="1" i="0" dirty="0">
                <a:solidFill>
                  <a:schemeClr val="bg1"/>
                </a:solidFill>
                <a:effectLst/>
                <a:latin typeface="Calibri" panose="020F0502020204030204" pitchFamily="34" charset="0"/>
              </a:rPr>
              <a:t>from </a:t>
            </a:r>
            <a:r>
              <a:rPr lang="en-US" b="1" i="0" u="sng" dirty="0">
                <a:solidFill>
                  <a:schemeClr val="bg1"/>
                </a:solidFill>
                <a:effectLst/>
                <a:latin typeface="Calibri" panose="020F0502020204030204" pitchFamily="34" charset="0"/>
              </a:rPr>
              <a:t>Pexels</a:t>
            </a:r>
            <a:r>
              <a:rPr lang="en-US" b="1" u="sng" dirty="0">
                <a:solidFill>
                  <a:schemeClr val="bg1"/>
                </a:solidFill>
                <a:latin typeface="Calibri" panose="020F0502020204030204" pitchFamily="34" charset="0"/>
              </a:rPr>
              <a:t>.com</a:t>
            </a:r>
            <a:endParaRPr lang="en-CA" b="1" u="sng" dirty="0">
              <a:solidFill>
                <a:schemeClr val="bg1"/>
              </a:solidFill>
            </a:endParaRPr>
          </a:p>
        </p:txBody>
      </p:sp>
    </p:spTree>
    <p:extLst>
      <p:ext uri="{BB962C8B-B14F-4D97-AF65-F5344CB8AC3E}">
        <p14:creationId xmlns:p14="http://schemas.microsoft.com/office/powerpoint/2010/main" val="2010778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eautiful young woman wearing native american costume Free Photo">
            <a:extLst>
              <a:ext uri="{FF2B5EF4-FFF2-40B4-BE49-F238E27FC236}">
                <a16:creationId xmlns:a16="http://schemas.microsoft.com/office/drawing/2014/main" id="{7CBF5CCB-793A-4458-B853-8E2CB20198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71" t="-237" r="31473" b="237"/>
          <a:stretch/>
        </p:blipFill>
        <p:spPr bwMode="auto">
          <a:xfrm>
            <a:off x="11112" y="-77007"/>
            <a:ext cx="5534025" cy="693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499" y="239996"/>
            <a:ext cx="5905500" cy="1325563"/>
          </a:xfrm>
        </p:spPr>
        <p:txBody>
          <a:bodyPr>
            <a:normAutofit fontScale="90000"/>
          </a:bodyPr>
          <a:lstStyle/>
          <a:p>
            <a:r>
              <a:rPr lang="en-CA" dirty="0"/>
              <a:t>Indigenous Identity</a:t>
            </a:r>
          </a:p>
        </p:txBody>
      </p:sp>
      <p:sp>
        <p:nvSpPr>
          <p:cNvPr id="3" name="Content Placeholder 2"/>
          <p:cNvSpPr>
            <a:spLocks noGrp="1"/>
          </p:cNvSpPr>
          <p:nvPr>
            <p:ph idx="1"/>
          </p:nvPr>
        </p:nvSpPr>
        <p:spPr>
          <a:xfrm>
            <a:off x="6286499" y="1565559"/>
            <a:ext cx="5534025" cy="5292725"/>
          </a:xfrm>
        </p:spPr>
        <p:txBody>
          <a:bodyPr>
            <a:noAutofit/>
          </a:bodyPr>
          <a:lstStyle/>
          <a:p>
            <a:r>
              <a:rPr lang="en-US" sz="1800" b="0" i="0" dirty="0">
                <a:solidFill>
                  <a:srgbClr val="333333"/>
                </a:solidFill>
                <a:effectLst/>
              </a:rPr>
              <a:t>All First Nations across the country hunted and gathered plants for both food and medicinal purposes.</a:t>
            </a:r>
          </a:p>
          <a:p>
            <a:r>
              <a:rPr lang="en-US" sz="1800" b="0" i="0" dirty="0">
                <a:solidFill>
                  <a:srgbClr val="333333"/>
                </a:solidFill>
                <a:effectLst/>
              </a:rPr>
              <a:t>Indigenous peoples occupied North America for thousands of years before European explorers first arrived on the eastern shores of the continent in the 11th century. </a:t>
            </a:r>
          </a:p>
          <a:p>
            <a:r>
              <a:rPr lang="en-US" sz="1800" b="0" i="0" dirty="0">
                <a:solidFill>
                  <a:srgbClr val="333333"/>
                </a:solidFill>
                <a:effectLst/>
              </a:rPr>
              <a:t>In the 1500s, Europeans returned to the eastern shores of North America to establish settlements.</a:t>
            </a:r>
          </a:p>
          <a:p>
            <a:r>
              <a:rPr lang="en-US" sz="1800" b="0" i="0" dirty="0">
                <a:solidFill>
                  <a:srgbClr val="333333"/>
                </a:solidFill>
                <a:effectLst/>
              </a:rPr>
              <a:t>The great new land of opportunity and plenty resources attracted man Europeans from the Basque, Breton, Spanish, Portuguese, French, Irish and the English</a:t>
            </a:r>
          </a:p>
          <a:p>
            <a:r>
              <a:rPr lang="en-US" sz="1800" b="0" i="0" dirty="0">
                <a:solidFill>
                  <a:srgbClr val="333333"/>
                </a:solidFill>
                <a:effectLst/>
              </a:rPr>
              <a:t>As they returned each these fishermen developed an informal trade system with First Nations peoples</a:t>
            </a:r>
          </a:p>
          <a:p>
            <a:r>
              <a:rPr lang="en-US" sz="1800" dirty="0">
                <a:solidFill>
                  <a:srgbClr val="333333"/>
                </a:solidFill>
              </a:rPr>
              <a:t>And so began the beginning of the end of the Indigenous traditional way of life as Europeans later became the dominant peoples of North America.</a:t>
            </a:r>
            <a:endParaRPr lang="en-CA" sz="1800" dirty="0"/>
          </a:p>
        </p:txBody>
      </p:sp>
      <p:sp>
        <p:nvSpPr>
          <p:cNvPr id="8" name="TextBox 7">
            <a:extLst>
              <a:ext uri="{FF2B5EF4-FFF2-40B4-BE49-F238E27FC236}">
                <a16:creationId xmlns:a16="http://schemas.microsoft.com/office/drawing/2014/main" id="{2A0FDE4D-6B79-4A89-8A53-68AAFA6CA160}"/>
              </a:ext>
            </a:extLst>
          </p:cNvPr>
          <p:cNvSpPr txBox="1"/>
          <p:nvPr/>
        </p:nvSpPr>
        <p:spPr>
          <a:xfrm>
            <a:off x="6096000" y="6350516"/>
            <a:ext cx="6084888" cy="369332"/>
          </a:xfrm>
          <a:prstGeom prst="rect">
            <a:avLst/>
          </a:prstGeom>
          <a:noFill/>
        </p:spPr>
        <p:txBody>
          <a:bodyPr wrap="square">
            <a:spAutoFit/>
          </a:bodyPr>
          <a:lstStyle/>
          <a:p>
            <a:pPr algn="ctr"/>
            <a:r>
              <a:rPr lang="en-CA" b="0" i="0" dirty="0">
                <a:solidFill>
                  <a:schemeClr val="bg1"/>
                </a:solidFill>
                <a:effectLst/>
                <a:latin typeface="Calibri" panose="020F0502020204030204" pitchFamily="34" charset="0"/>
              </a:rPr>
              <a:t>(Illustration: Shaun Vincent/Canadian Geographic</a:t>
            </a:r>
            <a:endParaRPr lang="en-CA" dirty="0">
              <a:solidFill>
                <a:schemeClr val="bg1"/>
              </a:solidFill>
            </a:endParaRPr>
          </a:p>
        </p:txBody>
      </p:sp>
      <p:sp>
        <p:nvSpPr>
          <p:cNvPr id="9" name="TextBox 8">
            <a:hlinkClick r:id="rId4"/>
            <a:extLst>
              <a:ext uri="{FF2B5EF4-FFF2-40B4-BE49-F238E27FC236}">
                <a16:creationId xmlns:a16="http://schemas.microsoft.com/office/drawing/2014/main" id="{A8E31AEA-0F7D-43E8-BE93-148C632A0435}"/>
              </a:ext>
            </a:extLst>
          </p:cNvPr>
          <p:cNvSpPr txBox="1"/>
          <p:nvPr/>
        </p:nvSpPr>
        <p:spPr>
          <a:xfrm>
            <a:off x="585336" y="6500220"/>
            <a:ext cx="3472314" cy="369332"/>
          </a:xfrm>
          <a:prstGeom prst="rect">
            <a:avLst/>
          </a:prstGeom>
          <a:noFill/>
        </p:spPr>
        <p:txBody>
          <a:bodyPr wrap="square">
            <a:spAutoFit/>
          </a:bodyPr>
          <a:lstStyle/>
          <a:p>
            <a:r>
              <a:rPr lang="en-CA" b="1" dirty="0">
                <a:solidFill>
                  <a:schemeClr val="bg1"/>
                </a:solidFill>
              </a:rPr>
              <a:t>Tribe photo by - freepik.com</a:t>
            </a:r>
          </a:p>
        </p:txBody>
      </p:sp>
    </p:spTree>
    <p:extLst>
      <p:ext uri="{BB962C8B-B14F-4D97-AF65-F5344CB8AC3E}">
        <p14:creationId xmlns:p14="http://schemas.microsoft.com/office/powerpoint/2010/main" val="2390373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5719812" cy="1325563"/>
          </a:xfrm>
        </p:spPr>
        <p:txBody>
          <a:bodyPr>
            <a:normAutofit fontScale="90000"/>
          </a:bodyPr>
          <a:lstStyle/>
          <a:p>
            <a:r>
              <a:rPr lang="en-CA" spc="-150" dirty="0"/>
              <a:t>Indigenous</a:t>
            </a:r>
            <a:r>
              <a:rPr lang="en-CA" dirty="0"/>
              <a:t> Identity</a:t>
            </a:r>
          </a:p>
        </p:txBody>
      </p:sp>
      <p:sp>
        <p:nvSpPr>
          <p:cNvPr id="3" name="Content Placeholder 2"/>
          <p:cNvSpPr>
            <a:spLocks noGrp="1"/>
          </p:cNvSpPr>
          <p:nvPr>
            <p:ph idx="1"/>
          </p:nvPr>
        </p:nvSpPr>
        <p:spPr>
          <a:xfrm>
            <a:off x="376187" y="1565559"/>
            <a:ext cx="5502099" cy="5292725"/>
          </a:xfrm>
        </p:spPr>
        <p:txBody>
          <a:bodyPr>
            <a:noAutofit/>
          </a:bodyPr>
          <a:lstStyle/>
          <a:p>
            <a:r>
              <a:rPr lang="en-US" sz="1800" b="0" i="0" dirty="0">
                <a:solidFill>
                  <a:srgbClr val="333333"/>
                </a:solidFill>
                <a:effectLst/>
              </a:rPr>
              <a:t>First, it is important to note that there is a difference between how external agencies identify Indigenous peoples and how they identify themselves.</a:t>
            </a:r>
          </a:p>
          <a:p>
            <a:r>
              <a:rPr lang="en-US" sz="1800" b="0" i="0" dirty="0">
                <a:solidFill>
                  <a:srgbClr val="333333"/>
                </a:solidFill>
                <a:effectLst/>
              </a:rPr>
              <a:t>The complexities of Indigenous identity are deeply rooted in </a:t>
            </a:r>
            <a:r>
              <a:rPr lang="en-US" sz="1800" b="1" i="0" dirty="0">
                <a:solidFill>
                  <a:srgbClr val="C00000"/>
                </a:solidFill>
                <a:effectLst/>
              </a:rPr>
              <a:t>colonialism</a:t>
            </a:r>
            <a:r>
              <a:rPr lang="en-US" sz="1800" b="0" i="0" dirty="0">
                <a:solidFill>
                  <a:srgbClr val="333333"/>
                </a:solidFill>
                <a:effectLst/>
              </a:rPr>
              <a:t>.</a:t>
            </a:r>
          </a:p>
          <a:p>
            <a:r>
              <a:rPr lang="en-US" sz="1800" b="0" i="0" dirty="0">
                <a:solidFill>
                  <a:srgbClr val="333333"/>
                </a:solidFill>
                <a:effectLst/>
              </a:rPr>
              <a:t>For example, Indigenous Peoples in Canada are identified legally as “status Indian” even though they do not live in or come from India. </a:t>
            </a:r>
          </a:p>
          <a:p>
            <a:r>
              <a:rPr lang="en-US" sz="1800" b="0" i="0" dirty="0">
                <a:solidFill>
                  <a:srgbClr val="333333"/>
                </a:solidFill>
                <a:effectLst/>
              </a:rPr>
              <a:t>Initially, the criteria used to define who was Indigenous were quite expansive. </a:t>
            </a:r>
          </a:p>
          <a:p>
            <a:r>
              <a:rPr lang="en-US" sz="1800" b="0" i="0" dirty="0">
                <a:solidFill>
                  <a:srgbClr val="333333"/>
                </a:solidFill>
                <a:effectLst/>
              </a:rPr>
              <a:t>However, the federal government realized, over time, that narrowing the definition would reduce the number of people who met the criteria.</a:t>
            </a:r>
          </a:p>
          <a:p>
            <a:r>
              <a:rPr lang="en-US" sz="1800" b="0" i="0" dirty="0">
                <a:solidFill>
                  <a:srgbClr val="333333"/>
                </a:solidFill>
                <a:effectLst/>
              </a:rPr>
              <a:t>This helped their goal of </a:t>
            </a:r>
            <a:r>
              <a:rPr lang="en-US" sz="1800" b="1" i="0" dirty="0">
                <a:solidFill>
                  <a:srgbClr val="C00000"/>
                </a:solidFill>
                <a:effectLst/>
              </a:rPr>
              <a:t>assimilation</a:t>
            </a:r>
            <a:r>
              <a:rPr lang="en-US" sz="1800" b="0" i="0" dirty="0">
                <a:solidFill>
                  <a:srgbClr val="333333"/>
                </a:solidFill>
                <a:effectLst/>
              </a:rPr>
              <a:t>.</a:t>
            </a:r>
          </a:p>
        </p:txBody>
      </p:sp>
      <p:grpSp>
        <p:nvGrpSpPr>
          <p:cNvPr id="5" name="Group 4">
            <a:extLst>
              <a:ext uri="{FF2B5EF4-FFF2-40B4-BE49-F238E27FC236}">
                <a16:creationId xmlns:a16="http://schemas.microsoft.com/office/drawing/2014/main" id="{AB8DF6A8-1FAC-49B0-B0F2-72AB5CA5D80E}"/>
              </a:ext>
            </a:extLst>
          </p:cNvPr>
          <p:cNvGrpSpPr/>
          <p:nvPr/>
        </p:nvGrpSpPr>
        <p:grpSpPr>
          <a:xfrm>
            <a:off x="6096000" y="0"/>
            <a:ext cx="6113915" cy="6858000"/>
            <a:chOff x="6096000" y="0"/>
            <a:chExt cx="6113915" cy="6858000"/>
          </a:xfrm>
        </p:grpSpPr>
        <p:pic>
          <p:nvPicPr>
            <p:cNvPr id="20482" name="Picture 2" descr="Totem Pole, Detail, Aboriginal, Canada, Carving, Symbol">
              <a:extLst>
                <a:ext uri="{FF2B5EF4-FFF2-40B4-BE49-F238E27FC236}">
                  <a16:creationId xmlns:a16="http://schemas.microsoft.com/office/drawing/2014/main" id="{CE8428ED-2F53-4060-87E4-51FA8C95D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5" r="8355"/>
            <a:stretch/>
          </p:blipFill>
          <p:spPr bwMode="auto">
            <a:xfrm>
              <a:off x="6125027" y="0"/>
              <a:ext cx="6084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0FDE4D-6B79-4A89-8A53-68AAFA6CA160}"/>
                </a:ext>
              </a:extLst>
            </p:cNvPr>
            <p:cNvSpPr txBox="1"/>
            <p:nvPr/>
          </p:nvSpPr>
          <p:spPr>
            <a:xfrm>
              <a:off x="6096000" y="6350516"/>
              <a:ext cx="6084888" cy="338554"/>
            </a:xfrm>
            <a:prstGeom prst="rect">
              <a:avLst/>
            </a:prstGeom>
            <a:solidFill>
              <a:schemeClr val="tx1">
                <a:alpha val="44000"/>
              </a:schemeClr>
            </a:solidFill>
          </p:spPr>
          <p:txBody>
            <a:bodyPr wrap="square">
              <a:spAutoFit/>
            </a:bodyPr>
            <a:lstStyle/>
            <a:p>
              <a:pPr algn="ctr"/>
              <a:r>
                <a:rPr lang="en-US" sz="1600" b="0" i="0" dirty="0">
                  <a:solidFill>
                    <a:schemeClr val="bg1"/>
                  </a:solidFill>
                  <a:effectLst/>
                </a:rPr>
                <a:t>Image by </a:t>
              </a:r>
              <a:r>
                <a:rPr lang="en-US" sz="1600" b="0" i="0" u="sng" dirty="0">
                  <a:solidFill>
                    <a:schemeClr val="bg1"/>
                  </a:solidFill>
                  <a:effectLst/>
                  <a:hlinkClick r:id="rId4">
                    <a:extLst>
                      <a:ext uri="{A12FA001-AC4F-418D-AE19-62706E023703}">
                        <ahyp:hlinkClr xmlns:ahyp="http://schemas.microsoft.com/office/drawing/2018/hyperlinkcolor" val="tx"/>
                      </a:ext>
                    </a:extLst>
                  </a:hlinkClick>
                </a:rPr>
                <a:t>Margaret Van de </a:t>
              </a:r>
              <a:r>
                <a:rPr lang="en-US" sz="1600" b="0" i="0" u="sng" dirty="0" err="1">
                  <a:solidFill>
                    <a:schemeClr val="bg1"/>
                  </a:solidFill>
                  <a:effectLst/>
                  <a:hlinkClick r:id="rId4">
                    <a:extLst>
                      <a:ext uri="{A12FA001-AC4F-418D-AE19-62706E023703}">
                        <ahyp:hlinkClr xmlns:ahyp="http://schemas.microsoft.com/office/drawing/2018/hyperlinkcolor" val="tx"/>
                      </a:ext>
                    </a:extLst>
                  </a:hlinkClick>
                </a:rPr>
                <a:t>Pitte</a:t>
              </a:r>
              <a:r>
                <a:rPr lang="en-US" sz="1600" b="0" i="0" dirty="0">
                  <a:solidFill>
                    <a:schemeClr val="bg1"/>
                  </a:solidFill>
                  <a:effectLst/>
                </a:rPr>
                <a:t> from </a:t>
              </a:r>
              <a:r>
                <a:rPr lang="en-US" sz="1600" b="0" i="0" u="sng" dirty="0" err="1">
                  <a:solidFill>
                    <a:schemeClr val="bg1"/>
                  </a:solidFill>
                  <a:effectLst/>
                  <a:hlinkClick r:id="rId5">
                    <a:extLst>
                      <a:ext uri="{A12FA001-AC4F-418D-AE19-62706E023703}">
                        <ahyp:hlinkClr xmlns:ahyp="http://schemas.microsoft.com/office/drawing/2018/hyperlinkcolor" val="tx"/>
                      </a:ext>
                    </a:extLst>
                  </a:hlinkClick>
                </a:rPr>
                <a:t>Pixabay</a:t>
              </a:r>
              <a:r>
                <a:rPr lang="en-US" sz="1600" b="0" i="0" dirty="0">
                  <a:solidFill>
                    <a:schemeClr val="bg1"/>
                  </a:solidFill>
                  <a:effectLst/>
                </a:rPr>
                <a:t> </a:t>
              </a:r>
              <a:endParaRPr lang="en-CA" sz="1600" dirty="0">
                <a:solidFill>
                  <a:schemeClr val="bg1"/>
                </a:solidFill>
              </a:endParaRPr>
            </a:p>
          </p:txBody>
        </p:sp>
      </p:grpSp>
    </p:spTree>
    <p:extLst>
      <p:ext uri="{BB962C8B-B14F-4D97-AF65-F5344CB8AC3E}">
        <p14:creationId xmlns:p14="http://schemas.microsoft.com/office/powerpoint/2010/main" val="3331357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480060"/>
            <a:ext cx="11444338" cy="788353"/>
          </a:xfrm>
        </p:spPr>
        <p:txBody>
          <a:bodyPr>
            <a:noAutofit/>
          </a:bodyPr>
          <a:lstStyle/>
          <a:p>
            <a:r>
              <a:rPr lang="en-CA" dirty="0"/>
              <a:t>Indigenous , Aboriginal, METIS, INUIT?</a:t>
            </a:r>
          </a:p>
        </p:txBody>
      </p:sp>
      <p:sp>
        <p:nvSpPr>
          <p:cNvPr id="3" name="Content Placeholder 2"/>
          <p:cNvSpPr>
            <a:spLocks noGrp="1"/>
          </p:cNvSpPr>
          <p:nvPr>
            <p:ph idx="1"/>
          </p:nvPr>
        </p:nvSpPr>
        <p:spPr>
          <a:xfrm>
            <a:off x="6426881" y="1557338"/>
            <a:ext cx="5393644" cy="5292725"/>
          </a:xfrm>
        </p:spPr>
        <p:txBody>
          <a:bodyPr>
            <a:normAutofit fontScale="92500"/>
          </a:bodyPr>
          <a:lstStyle/>
          <a:p>
            <a:r>
              <a:rPr lang="en-US" sz="2400" dirty="0"/>
              <a:t>There is no generally accepted definition of Indigenous Peoples in a global context. Some countries refer to Indigenous Peoples as the people who were there first at contact. Others refer to Indigenous Peoples as the nomadic peoples within their borders. </a:t>
            </a:r>
          </a:p>
          <a:p>
            <a:r>
              <a:rPr lang="en-US" sz="2400" dirty="0"/>
              <a:t>Indian, Native, First Nations, Aboriginal, Aboriginal Peoples, Indigenous? Métis? Which one is it?</a:t>
            </a:r>
          </a:p>
          <a:p>
            <a:r>
              <a:rPr lang="en-US" sz="2400" dirty="0"/>
              <a:t>The Canadian Constitution recognizes three groups of Aboriginal peoples: Indians (more commonly referred to as First Nations), Inuit and Métis. These are three distinct peoples with unique histories, languages, cultural practices and spiritual beliefs</a:t>
            </a:r>
          </a:p>
        </p:txBody>
      </p:sp>
      <p:grpSp>
        <p:nvGrpSpPr>
          <p:cNvPr id="8" name="Group 7">
            <a:extLst>
              <a:ext uri="{FF2B5EF4-FFF2-40B4-BE49-F238E27FC236}">
                <a16:creationId xmlns:a16="http://schemas.microsoft.com/office/drawing/2014/main" id="{818C9202-63BB-47F3-87B9-38F9E4EB7C65}"/>
              </a:ext>
            </a:extLst>
          </p:cNvPr>
          <p:cNvGrpSpPr/>
          <p:nvPr/>
        </p:nvGrpSpPr>
        <p:grpSpPr>
          <a:xfrm>
            <a:off x="371474" y="1557338"/>
            <a:ext cx="5724525" cy="5308599"/>
            <a:chOff x="168275" y="1557337"/>
            <a:chExt cx="5724525" cy="5308599"/>
          </a:xfrm>
        </p:grpSpPr>
        <p:pic>
          <p:nvPicPr>
            <p:cNvPr id="7" name="Picture 6" descr="A picture containing grass, outdoor, doll, toy&#10;&#10;Description automatically generated">
              <a:extLst>
                <a:ext uri="{FF2B5EF4-FFF2-40B4-BE49-F238E27FC236}">
                  <a16:creationId xmlns:a16="http://schemas.microsoft.com/office/drawing/2014/main" id="{2DBB2DB3-D49C-48C3-8BBF-51058207D4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91" t="19421" b="3172"/>
            <a:stretch/>
          </p:blipFill>
          <p:spPr>
            <a:xfrm flipH="1">
              <a:off x="168275" y="1557337"/>
              <a:ext cx="5724525" cy="5308599"/>
            </a:xfrm>
            <a:prstGeom prst="rect">
              <a:avLst/>
            </a:prstGeom>
          </p:spPr>
        </p:pic>
        <p:sp>
          <p:nvSpPr>
            <p:cNvPr id="6" name="TextBox 5">
              <a:extLst>
                <a:ext uri="{FF2B5EF4-FFF2-40B4-BE49-F238E27FC236}">
                  <a16:creationId xmlns:a16="http://schemas.microsoft.com/office/drawing/2014/main" id="{F0423746-C562-4F31-BDFA-04E04A643CE6}"/>
                </a:ext>
              </a:extLst>
            </p:cNvPr>
            <p:cNvSpPr txBox="1"/>
            <p:nvPr/>
          </p:nvSpPr>
          <p:spPr>
            <a:xfrm>
              <a:off x="330882" y="6377940"/>
              <a:ext cx="5231038" cy="369332"/>
            </a:xfrm>
            <a:prstGeom prst="rect">
              <a:avLst/>
            </a:prstGeom>
            <a:solidFill>
              <a:schemeClr val="tx1">
                <a:alpha val="41000"/>
              </a:schemeClr>
            </a:solidFill>
          </p:spPr>
          <p:txBody>
            <a:bodyPr wrap="square">
              <a:spAutoFit/>
            </a:bodyPr>
            <a:lstStyle/>
            <a:p>
              <a:pPr algn="ctr"/>
              <a:r>
                <a:rPr lang="en-CA" b="0" i="0" dirty="0">
                  <a:solidFill>
                    <a:schemeClr val="bg1"/>
                  </a:solidFill>
                  <a:effectLst/>
                  <a:latin typeface="Calibri" panose="020F0502020204030204" pitchFamily="34" charset="0"/>
                </a:rPr>
                <a:t>Photo by form </a:t>
              </a:r>
              <a:r>
                <a:rPr lang="en-CA" b="1" i="0" u="none" strike="noStrike"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PxHere</a:t>
              </a:r>
              <a:endParaRPr lang="en-CA" dirty="0">
                <a:solidFill>
                  <a:schemeClr val="bg1"/>
                </a:solidFill>
              </a:endParaRPr>
            </a:p>
          </p:txBody>
        </p:sp>
      </p:grpSp>
    </p:spTree>
    <p:extLst>
      <p:ext uri="{BB962C8B-B14F-4D97-AF65-F5344CB8AC3E}">
        <p14:creationId xmlns:p14="http://schemas.microsoft.com/office/powerpoint/2010/main" val="22032395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title="Aboriginal Peoples Terminology">
            <a:hlinkClick r:id="" action="ppaction://media"/>
            <a:extLst>
              <a:ext uri="{FF2B5EF4-FFF2-40B4-BE49-F238E27FC236}">
                <a16:creationId xmlns:a16="http://schemas.microsoft.com/office/drawing/2014/main" id="{7745DA71-77A7-43F9-992B-B9109A84083A}"/>
              </a:ext>
            </a:extLst>
          </p:cNvPr>
          <p:cNvPicPr>
            <a:picLocks noRot="1" noChangeAspect="1"/>
          </p:cNvPicPr>
          <p:nvPr>
            <a:videoFile r:link="rId1"/>
          </p:nvPr>
        </p:nvPicPr>
        <p:blipFill>
          <a:blip r:embed="rId4"/>
          <a:stretch>
            <a:fillRect/>
          </a:stretch>
        </p:blipFill>
        <p:spPr>
          <a:xfrm>
            <a:off x="0" y="-15240"/>
            <a:ext cx="12180888" cy="6865303"/>
          </a:xfrm>
          <a:prstGeom prst="rect">
            <a:avLst/>
          </a:prstGeom>
        </p:spPr>
      </p:pic>
      <p:pic>
        <p:nvPicPr>
          <p:cNvPr id="12" name="Picture 11">
            <a:extLst>
              <a:ext uri="{FF2B5EF4-FFF2-40B4-BE49-F238E27FC236}">
                <a16:creationId xmlns:a16="http://schemas.microsoft.com/office/drawing/2014/main" id="{30F6AC4A-7B56-4AD4-9EE3-2B874C7C1367}"/>
              </a:ext>
            </a:extLst>
          </p:cNvPr>
          <p:cNvPicPr>
            <a:picLocks noChangeAspect="1"/>
          </p:cNvPicPr>
          <p:nvPr/>
        </p:nvPicPr>
        <p:blipFill rotWithShape="1">
          <a:blip r:embed="rId5"/>
          <a:srcRect t="5291" b="5397"/>
          <a:stretch/>
        </p:blipFill>
        <p:spPr>
          <a:xfrm>
            <a:off x="11111" y="7937"/>
            <a:ext cx="12257457" cy="6842126"/>
          </a:xfrm>
          <a:prstGeom prst="rect">
            <a:avLst/>
          </a:prstGeom>
        </p:spPr>
      </p:pic>
      <p:sp>
        <p:nvSpPr>
          <p:cNvPr id="14" name="Title 1">
            <a:extLst>
              <a:ext uri="{FF2B5EF4-FFF2-40B4-BE49-F238E27FC236}">
                <a16:creationId xmlns:a16="http://schemas.microsoft.com/office/drawing/2014/main" id="{AB739620-D560-4F0A-9BEB-E79A1BE978DB}"/>
              </a:ext>
            </a:extLst>
          </p:cNvPr>
          <p:cNvSpPr txBox="1">
            <a:spLocks/>
          </p:cNvSpPr>
          <p:nvPr/>
        </p:nvSpPr>
        <p:spPr>
          <a:xfrm>
            <a:off x="1" y="2679192"/>
            <a:ext cx="12268568" cy="1499616"/>
          </a:xfrm>
          <a:prstGeom prst="rect">
            <a:avLst/>
          </a:prstGeom>
          <a:solidFill>
            <a:schemeClr val="tx1">
              <a:alpha val="40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Aboriginal peoples</a:t>
            </a:r>
          </a:p>
        </p:txBody>
      </p:sp>
    </p:spTree>
    <p:extLst>
      <p:ext uri="{BB962C8B-B14F-4D97-AF65-F5344CB8AC3E}">
        <p14:creationId xmlns:p14="http://schemas.microsoft.com/office/powerpoint/2010/main" val="34170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AD2E79-AFB7-439C-8DC1-0F881798CA0D}"/>
              </a:ext>
            </a:extLst>
          </p:cNvPr>
          <p:cNvPicPr>
            <a:picLocks noChangeAspect="1"/>
          </p:cNvPicPr>
          <p:nvPr/>
        </p:nvPicPr>
        <p:blipFill rotWithShape="1">
          <a:blip r:embed="rId3"/>
          <a:srcRect l="29375" t="22052" r="39219" b="24524"/>
          <a:stretch/>
        </p:blipFill>
        <p:spPr>
          <a:xfrm>
            <a:off x="414961" y="1134361"/>
            <a:ext cx="5737513" cy="5337460"/>
          </a:xfrm>
          <a:prstGeom prst="rect">
            <a:avLst/>
          </a:prstGeom>
        </p:spPr>
      </p:pic>
      <p:sp>
        <p:nvSpPr>
          <p:cNvPr id="2" name="Title 1"/>
          <p:cNvSpPr>
            <a:spLocks noGrp="1"/>
          </p:cNvSpPr>
          <p:nvPr>
            <p:ph type="title"/>
          </p:nvPr>
        </p:nvSpPr>
        <p:spPr/>
        <p:txBody>
          <a:bodyPr>
            <a:normAutofit fontScale="90000"/>
          </a:bodyPr>
          <a:lstStyle/>
          <a:p>
            <a:r>
              <a:rPr lang="en-CA" dirty="0"/>
              <a:t>The Social Construction of Identity</a:t>
            </a:r>
          </a:p>
        </p:txBody>
      </p:sp>
      <p:sp>
        <p:nvSpPr>
          <p:cNvPr id="3" name="Content Placeholder 2"/>
          <p:cNvSpPr>
            <a:spLocks noGrp="1"/>
          </p:cNvSpPr>
          <p:nvPr>
            <p:ph idx="1"/>
          </p:nvPr>
        </p:nvSpPr>
        <p:spPr>
          <a:xfrm>
            <a:off x="6152475" y="1557338"/>
            <a:ext cx="5719813" cy="5032375"/>
          </a:xfrm>
        </p:spPr>
        <p:txBody>
          <a:bodyPr>
            <a:normAutofit/>
          </a:bodyPr>
          <a:lstStyle/>
          <a:p>
            <a:r>
              <a:rPr lang="en-CA" sz="2400" dirty="0"/>
              <a:t>There are two general frameworks through which our identities are understood:</a:t>
            </a:r>
          </a:p>
          <a:p>
            <a:endParaRPr lang="en-CA" sz="2400" dirty="0"/>
          </a:p>
          <a:p>
            <a:pPr marL="914400" lvl="1" indent="-457200">
              <a:buFont typeface="+mj-lt"/>
              <a:buAutoNum type="arabicPeriod"/>
            </a:pPr>
            <a:r>
              <a:rPr lang="en-CA" b="1" dirty="0"/>
              <a:t>Essentialism</a:t>
            </a:r>
            <a:r>
              <a:rPr lang="en-CA" dirty="0"/>
              <a:t>: Identity is something we are born with. It is our core self.</a:t>
            </a:r>
          </a:p>
          <a:p>
            <a:pPr marL="914400" lvl="1" indent="-457200">
              <a:buFont typeface="+mj-lt"/>
              <a:buAutoNum type="arabicPeriod"/>
            </a:pPr>
            <a:endParaRPr lang="en-CA" dirty="0"/>
          </a:p>
          <a:p>
            <a:pPr marL="914400" lvl="1" indent="-457200">
              <a:buFont typeface="+mj-lt"/>
              <a:buAutoNum type="arabicPeriod"/>
            </a:pPr>
            <a:r>
              <a:rPr lang="en-CA" b="1" dirty="0"/>
              <a:t>Social Constructionism</a:t>
            </a:r>
            <a:r>
              <a:rPr lang="en-CA" dirty="0"/>
              <a:t>: Identities are shaped by external factors such as social institutions, social structures, and people.  In other words, we are shaped by society. </a:t>
            </a:r>
          </a:p>
          <a:p>
            <a:pPr lvl="1"/>
            <a:endParaRPr lang="en-CA" dirty="0"/>
          </a:p>
        </p:txBody>
      </p:sp>
      <p:sp>
        <p:nvSpPr>
          <p:cNvPr id="9" name="TextBox 8">
            <a:extLst>
              <a:ext uri="{FF2B5EF4-FFF2-40B4-BE49-F238E27FC236}">
                <a16:creationId xmlns:a16="http://schemas.microsoft.com/office/drawing/2014/main" id="{5BEFAB99-4FAE-4FB2-B9F0-44335C4C1400}"/>
              </a:ext>
            </a:extLst>
          </p:cNvPr>
          <p:cNvSpPr txBox="1"/>
          <p:nvPr/>
        </p:nvSpPr>
        <p:spPr>
          <a:xfrm>
            <a:off x="376187" y="6433338"/>
            <a:ext cx="4995913" cy="369332"/>
          </a:xfrm>
          <a:prstGeom prst="rect">
            <a:avLst/>
          </a:prstGeom>
          <a:noFill/>
        </p:spPr>
        <p:txBody>
          <a:bodyPr wrap="square">
            <a:spAutoFit/>
          </a:bodyPr>
          <a:lstStyle/>
          <a:p>
            <a:r>
              <a:rPr lang="en-CA" dirty="0"/>
              <a:t>Magnifying glass icon by </a:t>
            </a:r>
            <a:r>
              <a:rPr lang="en-CA" dirty="0" err="1"/>
              <a:t>macrovector</a:t>
            </a:r>
            <a:r>
              <a:rPr lang="en-CA" dirty="0"/>
              <a:t> - freepik.com</a:t>
            </a:r>
          </a:p>
        </p:txBody>
      </p:sp>
    </p:spTree>
    <p:extLst>
      <p:ext uri="{BB962C8B-B14F-4D97-AF65-F5344CB8AC3E}">
        <p14:creationId xmlns:p14="http://schemas.microsoft.com/office/powerpoint/2010/main" val="1444402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hat does being Indigenous mean?">
            <a:hlinkClick r:id="" action="ppaction://media"/>
            <a:extLst>
              <a:ext uri="{FF2B5EF4-FFF2-40B4-BE49-F238E27FC236}">
                <a16:creationId xmlns:a16="http://schemas.microsoft.com/office/drawing/2014/main" id="{BC2048AD-8F2F-425A-ACDF-F74BBBF983C1}"/>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spTree>
    <p:extLst>
      <p:ext uri="{BB962C8B-B14F-4D97-AF65-F5344CB8AC3E}">
        <p14:creationId xmlns:p14="http://schemas.microsoft.com/office/powerpoint/2010/main" val="400862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FB437A4-D854-4516-8B62-828105EF4AE5}"/>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solidFill>
                  <a:schemeClr val="bg1"/>
                </a:solidFill>
              </a:rPr>
              <a:t>WHO ARE THE METIS?</a:t>
            </a:r>
          </a:p>
        </p:txBody>
      </p:sp>
      <p:pic>
        <p:nvPicPr>
          <p:cNvPr id="5" name="Online Media 4" title="Who are the Métis?">
            <a:hlinkClick r:id="" action="ppaction://media"/>
            <a:extLst>
              <a:ext uri="{FF2B5EF4-FFF2-40B4-BE49-F238E27FC236}">
                <a16:creationId xmlns:a16="http://schemas.microsoft.com/office/drawing/2014/main" id="{0FD4E1B8-633D-4272-8B76-90D041715185}"/>
              </a:ext>
            </a:extLst>
          </p:cNvPr>
          <p:cNvPicPr>
            <a:picLocks noRot="1" noChangeAspect="1"/>
          </p:cNvPicPr>
          <p:nvPr>
            <a:videoFile r:link="rId1"/>
          </p:nvPr>
        </p:nvPicPr>
        <p:blipFill>
          <a:blip r:embed="rId4"/>
          <a:stretch>
            <a:fillRect/>
          </a:stretch>
        </p:blipFill>
        <p:spPr>
          <a:xfrm>
            <a:off x="0" y="-15240"/>
            <a:ext cx="12192000" cy="6865303"/>
          </a:xfrm>
          <a:prstGeom prst="rect">
            <a:avLst/>
          </a:prstGeom>
        </p:spPr>
      </p:pic>
    </p:spTree>
    <p:extLst>
      <p:ext uri="{BB962C8B-B14F-4D97-AF65-F5344CB8AC3E}">
        <p14:creationId xmlns:p14="http://schemas.microsoft.com/office/powerpoint/2010/main" val="333458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FB437A4-D854-4516-8B62-828105EF4AE5}"/>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solidFill>
                  <a:schemeClr val="bg1"/>
                </a:solidFill>
              </a:rPr>
              <a:t>WHO ARE THE METIS?</a:t>
            </a:r>
          </a:p>
        </p:txBody>
      </p:sp>
      <p:pic>
        <p:nvPicPr>
          <p:cNvPr id="4" name="Online Media 3" title="Keeping the Inuit Way of Life Alive in a Changing World | Short Film Showcase">
            <a:hlinkClick r:id="" action="ppaction://media"/>
            <a:extLst>
              <a:ext uri="{FF2B5EF4-FFF2-40B4-BE49-F238E27FC236}">
                <a16:creationId xmlns:a16="http://schemas.microsoft.com/office/drawing/2014/main" id="{0EF57BD3-A6FB-4EDA-A9BC-B935042F3229}"/>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
        <p:nvSpPr>
          <p:cNvPr id="5" name="Title 1">
            <a:extLst>
              <a:ext uri="{FF2B5EF4-FFF2-40B4-BE49-F238E27FC236}">
                <a16:creationId xmlns:a16="http://schemas.microsoft.com/office/drawing/2014/main" id="{4FB01275-CF61-4A92-9D11-6FA418F4F0FF}"/>
              </a:ext>
            </a:extLst>
          </p:cNvPr>
          <p:cNvSpPr txBox="1">
            <a:spLocks/>
          </p:cNvSpPr>
          <p:nvPr/>
        </p:nvSpPr>
        <p:spPr>
          <a:xfrm>
            <a:off x="1" y="2679192"/>
            <a:ext cx="12268568" cy="1499616"/>
          </a:xfrm>
          <a:prstGeom prst="rect">
            <a:avLst/>
          </a:prstGeom>
          <a:solidFill>
            <a:schemeClr val="tx1">
              <a:alpha val="40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Who are THE INUIT?</a:t>
            </a:r>
          </a:p>
        </p:txBody>
      </p:sp>
    </p:spTree>
    <p:extLst>
      <p:ext uri="{BB962C8B-B14F-4D97-AF65-F5344CB8AC3E}">
        <p14:creationId xmlns:p14="http://schemas.microsoft.com/office/powerpoint/2010/main" val="409677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Canadians have been breaking their promises to Indigenous people">
            <a:hlinkClick r:id="" action="ppaction://media"/>
            <a:extLst>
              <a:ext uri="{FF2B5EF4-FFF2-40B4-BE49-F238E27FC236}">
                <a16:creationId xmlns:a16="http://schemas.microsoft.com/office/drawing/2014/main" id="{D797F446-4965-4910-A1C3-BA9723B7CF6F}"/>
              </a:ext>
            </a:extLst>
          </p:cNvPr>
          <p:cNvPicPr>
            <a:picLocks noRot="1" noChangeAspect="1"/>
          </p:cNvPicPr>
          <p:nvPr>
            <a:videoFile r:link="rId1"/>
          </p:nvPr>
        </p:nvPicPr>
        <p:blipFill>
          <a:blip r:embed="rId4"/>
          <a:stretch>
            <a:fillRect/>
          </a:stretch>
        </p:blipFill>
        <p:spPr>
          <a:xfrm>
            <a:off x="0" y="-8962"/>
            <a:ext cx="12192000" cy="6882202"/>
          </a:xfrm>
          <a:prstGeom prst="rect">
            <a:avLst/>
          </a:prstGeom>
        </p:spPr>
      </p:pic>
      <p:sp>
        <p:nvSpPr>
          <p:cNvPr id="6" name="Title 1">
            <a:extLst>
              <a:ext uri="{FF2B5EF4-FFF2-40B4-BE49-F238E27FC236}">
                <a16:creationId xmlns:a16="http://schemas.microsoft.com/office/drawing/2014/main" id="{33F4D7A4-E034-4335-902C-416B83DA83FD}"/>
              </a:ext>
            </a:extLst>
          </p:cNvPr>
          <p:cNvSpPr txBox="1">
            <a:spLocks/>
          </p:cNvSpPr>
          <p:nvPr/>
        </p:nvSpPr>
        <p:spPr>
          <a:xfrm>
            <a:off x="1" y="2679192"/>
            <a:ext cx="12268568" cy="1499616"/>
          </a:xfrm>
          <a:prstGeom prst="rect">
            <a:avLst/>
          </a:prstGeom>
          <a:solidFill>
            <a:schemeClr val="tx1">
              <a:alpha val="40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BROKEN PROMISES!</a:t>
            </a:r>
          </a:p>
        </p:txBody>
      </p:sp>
    </p:spTree>
    <p:extLst>
      <p:ext uri="{BB962C8B-B14F-4D97-AF65-F5344CB8AC3E}">
        <p14:creationId xmlns:p14="http://schemas.microsoft.com/office/powerpoint/2010/main" val="244562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 celebration of indigenous cultures around the world">
            <a:hlinkClick r:id="" action="ppaction://media"/>
            <a:extLst>
              <a:ext uri="{FF2B5EF4-FFF2-40B4-BE49-F238E27FC236}">
                <a16:creationId xmlns:a16="http://schemas.microsoft.com/office/drawing/2014/main" id="{8D92418B-52EF-444E-AA77-8D2ECCAE59AC}"/>
              </a:ext>
            </a:extLst>
          </p:cNvPr>
          <p:cNvPicPr>
            <a:picLocks noRot="1" noChangeAspect="1"/>
          </p:cNvPicPr>
          <p:nvPr>
            <a:videoFile r:link="rId1"/>
          </p:nvPr>
        </p:nvPicPr>
        <p:blipFill>
          <a:blip r:embed="rId4"/>
          <a:stretch>
            <a:fillRect/>
          </a:stretch>
        </p:blipFill>
        <p:spPr>
          <a:xfrm>
            <a:off x="0" y="-12101"/>
            <a:ext cx="12180888" cy="6882202"/>
          </a:xfrm>
          <a:prstGeom prst="rect">
            <a:avLst/>
          </a:prstGeom>
        </p:spPr>
      </p:pic>
      <p:sp>
        <p:nvSpPr>
          <p:cNvPr id="3" name="Title 1">
            <a:extLst>
              <a:ext uri="{FF2B5EF4-FFF2-40B4-BE49-F238E27FC236}">
                <a16:creationId xmlns:a16="http://schemas.microsoft.com/office/drawing/2014/main" id="{25F7145C-85AF-4BEE-8ECC-13C975950D06}"/>
              </a:ext>
            </a:extLst>
          </p:cNvPr>
          <p:cNvSpPr txBox="1">
            <a:spLocks/>
          </p:cNvSpPr>
          <p:nvPr/>
        </p:nvSpPr>
        <p:spPr>
          <a:xfrm>
            <a:off x="1" y="2679192"/>
            <a:ext cx="12268568" cy="1499616"/>
          </a:xfrm>
          <a:prstGeom prst="rect">
            <a:avLst/>
          </a:prstGeom>
          <a:solidFill>
            <a:schemeClr val="tx1">
              <a:alpha val="40000"/>
            </a:schemeClr>
          </a:solidFill>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Indigenous People</a:t>
            </a:r>
          </a:p>
        </p:txBody>
      </p:sp>
    </p:spTree>
    <p:extLst>
      <p:ext uri="{BB962C8B-B14F-4D97-AF65-F5344CB8AC3E}">
        <p14:creationId xmlns:p14="http://schemas.microsoft.com/office/powerpoint/2010/main" val="411485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813" y="239996"/>
            <a:ext cx="6100711" cy="1325563"/>
          </a:xfrm>
        </p:spPr>
        <p:txBody>
          <a:bodyPr>
            <a:normAutofit fontScale="90000"/>
          </a:bodyPr>
          <a:lstStyle/>
          <a:p>
            <a:r>
              <a:rPr lang="en-CA" dirty="0"/>
              <a:t>UNCONTACTED PEOPLE</a:t>
            </a:r>
          </a:p>
        </p:txBody>
      </p:sp>
      <p:sp>
        <p:nvSpPr>
          <p:cNvPr id="3" name="Content Placeholder 2"/>
          <p:cNvSpPr>
            <a:spLocks noGrp="1"/>
          </p:cNvSpPr>
          <p:nvPr>
            <p:ph idx="1"/>
          </p:nvPr>
        </p:nvSpPr>
        <p:spPr>
          <a:xfrm>
            <a:off x="5719814" y="1565559"/>
            <a:ext cx="6100712" cy="2447641"/>
          </a:xfrm>
        </p:spPr>
        <p:txBody>
          <a:bodyPr>
            <a:normAutofit fontScale="92500"/>
          </a:bodyPr>
          <a:lstStyle/>
          <a:p>
            <a:pPr algn="just"/>
            <a:r>
              <a:rPr lang="en-US" sz="2000" b="0" i="0" dirty="0">
                <a:solidFill>
                  <a:schemeClr val="tx1">
                    <a:lumMod val="95000"/>
                    <a:lumOff val="5000"/>
                  </a:schemeClr>
                </a:solidFill>
                <a:effectLst/>
              </a:rPr>
              <a:t>There are more than a hundred uncontacted tribes around the world. </a:t>
            </a:r>
          </a:p>
          <a:p>
            <a:pPr algn="just"/>
            <a:r>
              <a:rPr lang="en-US" sz="2000" b="0" i="0" dirty="0">
                <a:solidFill>
                  <a:schemeClr val="tx1">
                    <a:lumMod val="95000"/>
                    <a:lumOff val="5000"/>
                  </a:schemeClr>
                </a:solidFill>
                <a:effectLst/>
              </a:rPr>
              <a:t>They are a vitally important part of humankind’s diversity, but they face catastrophe unless their land is protected.</a:t>
            </a:r>
          </a:p>
          <a:p>
            <a:r>
              <a:rPr lang="en-US" sz="2000" b="0" i="0" dirty="0">
                <a:solidFill>
                  <a:schemeClr val="tx1">
                    <a:lumMod val="95000"/>
                    <a:lumOff val="5000"/>
                  </a:schemeClr>
                </a:solidFill>
                <a:effectLst/>
              </a:rPr>
              <a:t>Their way of life and identity are being threatened. </a:t>
            </a:r>
          </a:p>
          <a:p>
            <a:r>
              <a:rPr lang="en-CA" sz="1600" dirty="0">
                <a:solidFill>
                  <a:srgbClr val="C00000"/>
                </a:solidFill>
                <a:hlinkClick r:id="rId3">
                  <a:extLst>
                    <a:ext uri="{A12FA001-AC4F-418D-AE19-62706E023703}">
                      <ahyp:hlinkClr xmlns:ahyp="http://schemas.microsoft.com/office/drawing/2018/hyperlinkcolor" val="tx"/>
                    </a:ext>
                  </a:extLst>
                </a:hlinkClick>
              </a:rPr>
              <a:t>https://www.survivalinternational.org/uncontactedtribes</a:t>
            </a:r>
            <a:endParaRPr lang="en-CA" sz="1600" dirty="0">
              <a:solidFill>
                <a:srgbClr val="C00000"/>
              </a:solidFill>
            </a:endParaRPr>
          </a:p>
          <a:p>
            <a:r>
              <a:rPr lang="en-US" sz="1600" dirty="0">
                <a:solidFill>
                  <a:srgbClr val="C00000"/>
                </a:solidFill>
              </a:rPr>
              <a:t>https://www.survivalinternational.org/tribes/uncontacted-brazil</a:t>
            </a:r>
          </a:p>
          <a:p>
            <a:endParaRPr lang="en-CA"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7729B383-902F-4397-A115-3D7929605F41}"/>
              </a:ext>
            </a:extLst>
          </p:cNvPr>
          <p:cNvPicPr>
            <a:picLocks noChangeAspect="1"/>
          </p:cNvPicPr>
          <p:nvPr/>
        </p:nvPicPr>
        <p:blipFill rotWithShape="1">
          <a:blip r:embed="rId4"/>
          <a:srcRect l="31131" t="16961" r="30326" b="5408"/>
          <a:stretch/>
        </p:blipFill>
        <p:spPr>
          <a:xfrm>
            <a:off x="-12700" y="1"/>
            <a:ext cx="5448300" cy="6857999"/>
          </a:xfrm>
          <a:prstGeom prst="rect">
            <a:avLst/>
          </a:prstGeom>
        </p:spPr>
      </p:pic>
    </p:spTree>
    <p:extLst>
      <p:ext uri="{BB962C8B-B14F-4D97-AF65-F5344CB8AC3E}">
        <p14:creationId xmlns:p14="http://schemas.microsoft.com/office/powerpoint/2010/main" val="4237856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D0CD57-07C5-40A5-BD35-DD0785CD15E2}"/>
              </a:ext>
            </a:extLst>
          </p:cNvPr>
          <p:cNvPicPr>
            <a:picLocks noChangeAspect="1"/>
          </p:cNvPicPr>
          <p:nvPr/>
        </p:nvPicPr>
        <p:blipFill rotWithShape="1">
          <a:blip r:embed="rId3"/>
          <a:srcRect l="38820" t="23674" r="22743" b="18000"/>
          <a:stretch/>
        </p:blipFill>
        <p:spPr>
          <a:xfrm>
            <a:off x="2807380" y="394757"/>
            <a:ext cx="6577239" cy="6237818"/>
          </a:xfrm>
          <a:prstGeom prst="rect">
            <a:avLst/>
          </a:prstGeom>
        </p:spPr>
      </p:pic>
      <p:sp>
        <p:nvSpPr>
          <p:cNvPr id="3" name="Content Placeholder 2">
            <a:extLst>
              <a:ext uri="{FF2B5EF4-FFF2-40B4-BE49-F238E27FC236}">
                <a16:creationId xmlns:a16="http://schemas.microsoft.com/office/drawing/2014/main" id="{E119F92F-0AA6-4B95-A0B5-BF8148D91A84}"/>
              </a:ext>
            </a:extLst>
          </p:cNvPr>
          <p:cNvSpPr txBox="1">
            <a:spLocks/>
          </p:cNvSpPr>
          <p:nvPr/>
        </p:nvSpPr>
        <p:spPr>
          <a:xfrm>
            <a:off x="371475" y="225425"/>
            <a:ext cx="2892425" cy="2447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b="1" dirty="0">
                <a:solidFill>
                  <a:schemeClr val="tx1">
                    <a:lumMod val="95000"/>
                    <a:lumOff val="5000"/>
                  </a:schemeClr>
                </a:solidFill>
              </a:rPr>
              <a:t>Social Identity Wheel</a:t>
            </a:r>
          </a:p>
          <a:p>
            <a:pPr marL="0" indent="0">
              <a:buNone/>
            </a:pPr>
            <a:r>
              <a:rPr lang="en-CA" sz="1800" dirty="0">
                <a:solidFill>
                  <a:schemeClr val="tx1">
                    <a:lumMod val="95000"/>
                    <a:lumOff val="5000"/>
                  </a:schemeClr>
                </a:solidFill>
              </a:rPr>
              <a:t>Adapted from the</a:t>
            </a:r>
            <a:br>
              <a:rPr lang="en-CA" sz="1800" dirty="0">
                <a:solidFill>
                  <a:schemeClr val="tx1">
                    <a:lumMod val="95000"/>
                    <a:lumOff val="5000"/>
                  </a:schemeClr>
                </a:solidFill>
              </a:rPr>
            </a:br>
            <a:r>
              <a:rPr lang="en-CA" sz="1800" dirty="0">
                <a:solidFill>
                  <a:schemeClr val="tx1">
                    <a:lumMod val="95000"/>
                    <a:lumOff val="5000"/>
                  </a:schemeClr>
                </a:solidFill>
              </a:rPr>
              <a:t>“Voices of Discovery” Intergroup Relations Centre, Arizona State University</a:t>
            </a:r>
          </a:p>
        </p:txBody>
      </p:sp>
    </p:spTree>
    <p:extLst>
      <p:ext uri="{BB962C8B-B14F-4D97-AF65-F5344CB8AC3E}">
        <p14:creationId xmlns:p14="http://schemas.microsoft.com/office/powerpoint/2010/main" val="149384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together&#10;&#10;Description automatically generated with medium confidence">
            <a:extLst>
              <a:ext uri="{FF2B5EF4-FFF2-40B4-BE49-F238E27FC236}">
                <a16:creationId xmlns:a16="http://schemas.microsoft.com/office/drawing/2014/main" id="{FF72B70E-C47E-47ED-8381-F7F7CE2950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141" b="1474"/>
          <a:stretch/>
        </p:blipFill>
        <p:spPr>
          <a:xfrm>
            <a:off x="0" y="-1"/>
            <a:ext cx="12195937" cy="7905135"/>
          </a:xfrm>
          <a:prstGeom prst="rect">
            <a:avLst/>
          </a:prstGeom>
        </p:spPr>
      </p:pic>
      <p:sp>
        <p:nvSpPr>
          <p:cNvPr id="6" name="Rectangle 5">
            <a:extLst>
              <a:ext uri="{FF2B5EF4-FFF2-40B4-BE49-F238E27FC236}">
                <a16:creationId xmlns:a16="http://schemas.microsoft.com/office/drawing/2014/main" id="{EF02C2B9-7CED-4AA1-AFD5-7132F9704FCD}"/>
              </a:ext>
            </a:extLst>
          </p:cNvPr>
          <p:cNvSpPr/>
          <p:nvPr/>
        </p:nvSpPr>
        <p:spPr>
          <a:xfrm>
            <a:off x="-600501" y="2654082"/>
            <a:ext cx="13249702"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BREAKOUT GROUPS</a:t>
            </a:r>
          </a:p>
        </p:txBody>
      </p:sp>
      <p:sp>
        <p:nvSpPr>
          <p:cNvPr id="7" name="TextBox 6">
            <a:extLst>
              <a:ext uri="{FF2B5EF4-FFF2-40B4-BE49-F238E27FC236}">
                <a16:creationId xmlns:a16="http://schemas.microsoft.com/office/drawing/2014/main" id="{49285FA4-5540-400E-B4BD-A084C399F01C}"/>
              </a:ext>
            </a:extLst>
          </p:cNvPr>
          <p:cNvSpPr txBox="1"/>
          <p:nvPr/>
        </p:nvSpPr>
        <p:spPr>
          <a:xfrm>
            <a:off x="371476" y="7133575"/>
            <a:ext cx="11449050" cy="369332"/>
          </a:xfrm>
          <a:prstGeom prst="rect">
            <a:avLst/>
          </a:prstGeom>
          <a:solidFill>
            <a:schemeClr val="tx1">
              <a:alpha val="58000"/>
            </a:schemeClr>
          </a:solidFill>
        </p:spPr>
        <p:txBody>
          <a:bodyPr wrap="square">
            <a:spAutoFit/>
          </a:bodyPr>
          <a:lstStyle/>
          <a:p>
            <a:pPr algn="ctr"/>
            <a:r>
              <a:rPr lang="en-US" b="1" i="0" dirty="0">
                <a:solidFill>
                  <a:schemeClr val="bg1"/>
                </a:solidFill>
                <a:effectLst/>
                <a:latin typeface="Calibri" panose="020F0502020204030204" pitchFamily="34" charset="0"/>
              </a:rPr>
              <a:t>Photo by </a:t>
            </a:r>
            <a:r>
              <a:rPr lang="en-US" b="1"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Naassom</a:t>
            </a:r>
            <a:r>
              <a:rPr lang="en-US"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Azevedo</a:t>
            </a:r>
            <a:r>
              <a:rPr lang="en-US" b="1" i="0" dirty="0">
                <a:solidFill>
                  <a:schemeClr val="bg1"/>
                </a:solidFill>
                <a:effectLst/>
                <a:latin typeface="Calibri" panose="020F0502020204030204" pitchFamily="34" charset="0"/>
              </a:rPr>
              <a:t> on </a:t>
            </a:r>
            <a:r>
              <a:rPr lang="en-US" b="1"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b="1" dirty="0">
              <a:solidFill>
                <a:schemeClr val="bg1"/>
              </a:solidFill>
            </a:endParaRPr>
          </a:p>
        </p:txBody>
      </p:sp>
    </p:spTree>
    <p:extLst>
      <p:ext uri="{BB962C8B-B14F-4D97-AF65-F5344CB8AC3E}">
        <p14:creationId xmlns:p14="http://schemas.microsoft.com/office/powerpoint/2010/main" val="3867245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39996"/>
            <a:ext cx="11444338" cy="1325563"/>
          </a:xfrm>
        </p:spPr>
        <p:txBody>
          <a:bodyPr/>
          <a:lstStyle/>
          <a:p>
            <a:r>
              <a:rPr lang="en-CA" dirty="0"/>
              <a:t>Conclusion</a:t>
            </a:r>
          </a:p>
        </p:txBody>
      </p:sp>
      <p:sp>
        <p:nvSpPr>
          <p:cNvPr id="3" name="Content Placeholder 2"/>
          <p:cNvSpPr>
            <a:spLocks noGrp="1"/>
          </p:cNvSpPr>
          <p:nvPr>
            <p:ph idx="1"/>
          </p:nvPr>
        </p:nvSpPr>
        <p:spPr>
          <a:xfrm>
            <a:off x="376187" y="1636997"/>
            <a:ext cx="5343627" cy="5052446"/>
          </a:xfrm>
        </p:spPr>
        <p:txBody>
          <a:bodyPr>
            <a:normAutofit/>
          </a:bodyPr>
          <a:lstStyle/>
          <a:p>
            <a:r>
              <a:rPr lang="en-CA" dirty="0"/>
              <a:t>Our identities are shaped by social, political, and cultural factors. </a:t>
            </a:r>
          </a:p>
          <a:p>
            <a:r>
              <a:rPr lang="en-CA" dirty="0"/>
              <a:t>But we also have a certain amount of control over our identities. </a:t>
            </a:r>
          </a:p>
          <a:p>
            <a:r>
              <a:rPr lang="en-CA" dirty="0"/>
              <a:t>The pictures we post on Facebook, for example, reflect the kind of image we want to present to the world. </a:t>
            </a:r>
          </a:p>
          <a:p>
            <a:r>
              <a:rPr lang="en-CA" dirty="0"/>
              <a:t>One way we might define ourselves is as global citizens.  </a:t>
            </a:r>
          </a:p>
          <a:p>
            <a:r>
              <a:rPr lang="en-CA" dirty="0"/>
              <a:t>We might think of ourselves as citizens of the world whose assumptions, attitudes, and actions affect the lives of people all over the world.</a:t>
            </a:r>
          </a:p>
        </p:txBody>
      </p:sp>
      <p:pic>
        <p:nvPicPr>
          <p:cNvPr id="16388" name="Picture 4" descr="Free Close-Up Of Scrabble Tiles Forming The Words &quot;The End&quot; Stock Photo">
            <a:extLst>
              <a:ext uri="{FF2B5EF4-FFF2-40B4-BE49-F238E27FC236}">
                <a16:creationId xmlns:a16="http://schemas.microsoft.com/office/drawing/2014/main" id="{548125F6-DE31-42FB-840D-43882C1707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3" r="22037"/>
          <a:stretch/>
        </p:blipFill>
        <p:spPr bwMode="auto">
          <a:xfrm>
            <a:off x="6193657" y="-7937"/>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a:extLst>
              <a:ext uri="{FF2B5EF4-FFF2-40B4-BE49-F238E27FC236}">
                <a16:creationId xmlns:a16="http://schemas.microsoft.com/office/drawing/2014/main" id="{1293F765-ECCB-4284-94B2-54733FFC84B9}"/>
              </a:ext>
            </a:extLst>
          </p:cNvPr>
          <p:cNvSpPr txBox="1"/>
          <p:nvPr/>
        </p:nvSpPr>
        <p:spPr>
          <a:xfrm>
            <a:off x="8182077" y="6248672"/>
            <a:ext cx="2943123" cy="369332"/>
          </a:xfrm>
          <a:prstGeom prst="rect">
            <a:avLst/>
          </a:prstGeom>
          <a:noFill/>
        </p:spPr>
        <p:txBody>
          <a:bodyPr wrap="square">
            <a:spAutoFit/>
          </a:bodyPr>
          <a:lstStyle/>
          <a:p>
            <a:r>
              <a:rPr lang="en-US" b="1" i="0" dirty="0">
                <a:solidFill>
                  <a:srgbClr val="000000"/>
                </a:solidFill>
                <a:effectLst/>
                <a:latin typeface="Calibri" panose="020F0502020204030204" pitchFamily="34" charset="0"/>
              </a:rPr>
              <a:t>Photo by Ann – Pexels.com</a:t>
            </a:r>
            <a:endParaRPr lang="en-CA" b="1" dirty="0"/>
          </a:p>
        </p:txBody>
      </p:sp>
      <p:grpSp>
        <p:nvGrpSpPr>
          <p:cNvPr id="5" name="Group 4">
            <a:extLst>
              <a:ext uri="{FF2B5EF4-FFF2-40B4-BE49-F238E27FC236}">
                <a16:creationId xmlns:a16="http://schemas.microsoft.com/office/drawing/2014/main" id="{2232ED6F-B889-47E5-B173-02FA5B03FD65}"/>
              </a:ext>
            </a:extLst>
          </p:cNvPr>
          <p:cNvGrpSpPr/>
          <p:nvPr/>
        </p:nvGrpSpPr>
        <p:grpSpPr>
          <a:xfrm>
            <a:off x="6096000" y="-7937"/>
            <a:ext cx="6096000" cy="6858000"/>
            <a:chOff x="6096000" y="-7937"/>
            <a:chExt cx="6096000" cy="6858000"/>
          </a:xfrm>
        </p:grpSpPr>
        <p:pic>
          <p:nvPicPr>
            <p:cNvPr id="9" name="Picture 4" descr="Free Close-Up Of Scrabble Tiles Forming The Words &quot;The End&quot; Stock Photo">
              <a:extLst>
                <a:ext uri="{FF2B5EF4-FFF2-40B4-BE49-F238E27FC236}">
                  <a16:creationId xmlns:a16="http://schemas.microsoft.com/office/drawing/2014/main" id="{69BC225F-E962-4BE5-86C2-C2E413A05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3" r="22037"/>
            <a:stretch/>
          </p:blipFill>
          <p:spPr bwMode="auto">
            <a:xfrm>
              <a:off x="6096000" y="-7937"/>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4"/>
              <a:extLst>
                <a:ext uri="{FF2B5EF4-FFF2-40B4-BE49-F238E27FC236}">
                  <a16:creationId xmlns:a16="http://schemas.microsoft.com/office/drawing/2014/main" id="{9C9FDDE9-8C2B-4950-9822-9B3012EE5DDA}"/>
                </a:ext>
              </a:extLst>
            </p:cNvPr>
            <p:cNvSpPr txBox="1"/>
            <p:nvPr/>
          </p:nvSpPr>
          <p:spPr>
            <a:xfrm>
              <a:off x="8084420" y="6248672"/>
              <a:ext cx="2943123" cy="369332"/>
            </a:xfrm>
            <a:prstGeom prst="rect">
              <a:avLst/>
            </a:prstGeom>
            <a:noFill/>
          </p:spPr>
          <p:txBody>
            <a:bodyPr wrap="square">
              <a:spAutoFit/>
            </a:bodyPr>
            <a:lstStyle/>
            <a:p>
              <a:r>
                <a:rPr lang="en-US" b="1" i="0" dirty="0">
                  <a:solidFill>
                    <a:srgbClr val="000000"/>
                  </a:solidFill>
                  <a:effectLst/>
                  <a:latin typeface="Calibri" panose="020F0502020204030204" pitchFamily="34" charset="0"/>
                </a:rPr>
                <a:t>Photo by Ann H – Pexels.com</a:t>
              </a:r>
              <a:endParaRPr lang="en-CA" b="1" dirty="0"/>
            </a:p>
          </p:txBody>
        </p:sp>
      </p:grpSp>
    </p:spTree>
    <p:extLst>
      <p:ext uri="{BB962C8B-B14F-4D97-AF65-F5344CB8AC3E}">
        <p14:creationId xmlns:p14="http://schemas.microsoft.com/office/powerpoint/2010/main" val="1618528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ite question mark background in minimal style Free Vector">
            <a:extLst>
              <a:ext uri="{FF2B5EF4-FFF2-40B4-BE49-F238E27FC236}">
                <a16:creationId xmlns:a16="http://schemas.microsoft.com/office/drawing/2014/main" id="{A328A0E3-5FDE-4607-AAFE-2F92128D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84" b="39668"/>
          <a:stretch/>
        </p:blipFill>
        <p:spPr bwMode="auto">
          <a:xfrm>
            <a:off x="11113" y="0"/>
            <a:ext cx="12199937" cy="68500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239996"/>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QUESTIONS</a:t>
            </a:r>
          </a:p>
        </p:txBody>
      </p:sp>
      <p:pic>
        <p:nvPicPr>
          <p:cNvPr id="4" name="Picture 3">
            <a:extLst>
              <a:ext uri="{FF2B5EF4-FFF2-40B4-BE49-F238E27FC236}">
                <a16:creationId xmlns:a16="http://schemas.microsoft.com/office/drawing/2014/main" id="{548F353C-4F4C-423F-97CE-A3BB80EDE1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609" y="1107935"/>
            <a:ext cx="4158943" cy="5589587"/>
          </a:xfrm>
          <a:prstGeom prst="rect">
            <a:avLst/>
          </a:prstGeom>
        </p:spPr>
      </p:pic>
      <p:sp>
        <p:nvSpPr>
          <p:cNvPr id="7" name="TextBox 6">
            <a:extLst>
              <a:ext uri="{FF2B5EF4-FFF2-40B4-BE49-F238E27FC236}">
                <a16:creationId xmlns:a16="http://schemas.microsoft.com/office/drawing/2014/main" id="{2E2AFB21-8564-4F87-963A-93E5523270C3}"/>
              </a:ext>
            </a:extLst>
          </p:cNvPr>
          <p:cNvSpPr txBox="1"/>
          <p:nvPr/>
        </p:nvSpPr>
        <p:spPr>
          <a:xfrm>
            <a:off x="6953250" y="6328190"/>
            <a:ext cx="4867275" cy="369332"/>
          </a:xfrm>
          <a:prstGeom prst="rect">
            <a:avLst/>
          </a:prstGeom>
          <a:noFill/>
        </p:spPr>
        <p:txBody>
          <a:bodyPr wrap="square">
            <a:spAutoFit/>
          </a:bodyPr>
          <a:lstStyle/>
          <a:p>
            <a:r>
              <a:rPr lang="en-US" b="1" dirty="0">
                <a:hlinkClick r:id="rId5">
                  <a:extLst>
                    <a:ext uri="{A12FA001-AC4F-418D-AE19-62706E023703}">
                      <ahyp:hlinkClr xmlns:ahyp="http://schemas.microsoft.com/office/drawing/2018/hyperlinkcolor" val="tx"/>
                    </a:ext>
                  </a:extLst>
                </a:hlinkClick>
              </a:rPr>
              <a:t>Question Marks </a:t>
            </a:r>
            <a:r>
              <a:rPr lang="en-US" b="1" dirty="0"/>
              <a:t>created by Starline - </a:t>
            </a:r>
            <a:r>
              <a:rPr lang="en-US" b="1" dirty="0">
                <a:hlinkClick r:id="rId6">
                  <a:extLst>
                    <a:ext uri="{A12FA001-AC4F-418D-AE19-62706E023703}">
                      <ahyp:hlinkClr xmlns:ahyp="http://schemas.microsoft.com/office/drawing/2018/hyperlinkcolor" val="tx"/>
                    </a:ext>
                  </a:extLst>
                </a:hlinkClick>
              </a:rPr>
              <a:t>freepik.com</a:t>
            </a:r>
            <a:endParaRPr lang="en-US" b="1" dirty="0"/>
          </a:p>
        </p:txBody>
      </p:sp>
    </p:spTree>
    <p:extLst>
      <p:ext uri="{BB962C8B-B14F-4D97-AF65-F5344CB8AC3E}">
        <p14:creationId xmlns:p14="http://schemas.microsoft.com/office/powerpoint/2010/main" val="21611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Essentialism</a:t>
            </a:r>
          </a:p>
        </p:txBody>
      </p:sp>
      <p:sp>
        <p:nvSpPr>
          <p:cNvPr id="3" name="Content Placeholder 2"/>
          <p:cNvSpPr>
            <a:spLocks noGrp="1"/>
          </p:cNvSpPr>
          <p:nvPr>
            <p:ph idx="1"/>
          </p:nvPr>
        </p:nvSpPr>
        <p:spPr>
          <a:xfrm>
            <a:off x="6096000" y="1557338"/>
            <a:ext cx="5724524" cy="4619625"/>
          </a:xfrm>
        </p:spPr>
        <p:txBody>
          <a:bodyPr>
            <a:normAutofit fontScale="92500" lnSpcReduction="20000"/>
          </a:bodyPr>
          <a:lstStyle/>
          <a:p>
            <a:r>
              <a:rPr lang="en-CA" dirty="0"/>
              <a:t>According to essentialist conceptions, identity is innate; it is something with which we are born.</a:t>
            </a:r>
          </a:p>
          <a:p>
            <a:r>
              <a:rPr lang="en-CA" dirty="0"/>
              <a:t>Essentialism is the idea that we have some kind of unchanging fundamental self.</a:t>
            </a:r>
          </a:p>
          <a:p>
            <a:r>
              <a:rPr lang="en-CA" dirty="0"/>
              <a:t>We are all indeed biologically unique. We have our own fingerprints And from the time we are babies naturally more expressive, aggressive, or sociable than others – traits that can last throughout our lives.</a:t>
            </a:r>
          </a:p>
          <a:p>
            <a:r>
              <a:rPr lang="en-CA" dirty="0"/>
              <a:t>Additionally, many of us naturally have distinctive talents or gifts that are nurtured over time.</a:t>
            </a:r>
          </a:p>
          <a:p>
            <a:r>
              <a:rPr lang="en-CA" dirty="0"/>
              <a:t>But social scientists draw attention to the fact that our uniqueness does not constitute the whole, of even the major part, of our identity.</a:t>
            </a:r>
          </a:p>
          <a:p>
            <a:endParaRPr lang="en-CA" dirty="0"/>
          </a:p>
        </p:txBody>
      </p:sp>
      <p:grpSp>
        <p:nvGrpSpPr>
          <p:cNvPr id="5" name="Group 4">
            <a:extLst>
              <a:ext uri="{FF2B5EF4-FFF2-40B4-BE49-F238E27FC236}">
                <a16:creationId xmlns:a16="http://schemas.microsoft.com/office/drawing/2014/main" id="{735E8B47-0A79-4AE2-AB19-0ADD8EDE16DF}"/>
              </a:ext>
            </a:extLst>
          </p:cNvPr>
          <p:cNvGrpSpPr/>
          <p:nvPr/>
        </p:nvGrpSpPr>
        <p:grpSpPr>
          <a:xfrm>
            <a:off x="114801" y="1557338"/>
            <a:ext cx="5708640" cy="5052445"/>
            <a:chOff x="5710989" y="225425"/>
            <a:chExt cx="6481011" cy="5736034"/>
          </a:xfrm>
        </p:grpSpPr>
        <p:pic>
          <p:nvPicPr>
            <p:cNvPr id="7" name="Picture 2" descr="Digital marketing team constructing landing or home page landing page Free Vector">
              <a:extLst>
                <a:ext uri="{FF2B5EF4-FFF2-40B4-BE49-F238E27FC236}">
                  <a16:creationId xmlns:a16="http://schemas.microsoft.com/office/drawing/2014/main" id="{7A79B4A4-FDBA-4A81-8C17-7CBE4A5FC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43" t="24027" r="5996"/>
            <a:stretch/>
          </p:blipFill>
          <p:spPr bwMode="auto">
            <a:xfrm>
              <a:off x="5710989" y="225425"/>
              <a:ext cx="6481011" cy="57360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7D41C9-7DF6-49B3-8262-19ECD6081BBE}"/>
                </a:ext>
              </a:extLst>
            </p:cNvPr>
            <p:cNvSpPr txBox="1"/>
            <p:nvPr/>
          </p:nvSpPr>
          <p:spPr>
            <a:xfrm>
              <a:off x="6164181" y="5492228"/>
              <a:ext cx="5840529" cy="450577"/>
            </a:xfrm>
            <a:prstGeom prst="rect">
              <a:avLst/>
            </a:prstGeom>
            <a:noFill/>
          </p:spPr>
          <p:txBody>
            <a:bodyPr wrap="square">
              <a:spAutoFit/>
            </a:bodyPr>
            <a:lstStyle/>
            <a:p>
              <a:r>
                <a:rPr lang="en-CA" dirty="0"/>
                <a:t>Graphics created by </a:t>
              </a:r>
              <a:r>
                <a:rPr lang="en-CA" dirty="0" err="1"/>
                <a:t>pch.vector</a:t>
              </a:r>
              <a:r>
                <a:rPr lang="en-CA" dirty="0"/>
                <a:t> - freepik.com</a:t>
              </a:r>
            </a:p>
          </p:txBody>
        </p:sp>
      </p:grpSp>
    </p:spTree>
    <p:extLst>
      <p:ext uri="{BB962C8B-B14F-4D97-AF65-F5344CB8AC3E}">
        <p14:creationId xmlns:p14="http://schemas.microsoft.com/office/powerpoint/2010/main" val="186100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85463"/>
            <a:ext cx="11449050" cy="1325563"/>
          </a:xfrm>
        </p:spPr>
        <p:txBody>
          <a:bodyPr>
            <a:normAutofit/>
          </a:bodyPr>
          <a:lstStyle/>
          <a:p>
            <a:pPr algn="ctr"/>
            <a:r>
              <a:rPr lang="en-CA" dirty="0"/>
              <a:t>Social Constructionism</a:t>
            </a:r>
          </a:p>
        </p:txBody>
      </p:sp>
      <p:sp>
        <p:nvSpPr>
          <p:cNvPr id="3" name="Content Placeholder 2"/>
          <p:cNvSpPr>
            <a:spLocks noGrp="1"/>
          </p:cNvSpPr>
          <p:nvPr>
            <p:ph idx="1"/>
          </p:nvPr>
        </p:nvSpPr>
        <p:spPr>
          <a:xfrm>
            <a:off x="376187" y="2074985"/>
            <a:ext cx="5719813" cy="4101978"/>
          </a:xfrm>
        </p:spPr>
        <p:txBody>
          <a:bodyPr>
            <a:normAutofit/>
          </a:bodyPr>
          <a:lstStyle/>
          <a:p>
            <a:r>
              <a:rPr lang="en-CA" dirty="0"/>
              <a:t>Identities are socially constructed, influenced by various external societal factors</a:t>
            </a:r>
          </a:p>
          <a:p>
            <a:r>
              <a:rPr lang="en-CA" dirty="0"/>
              <a:t>Social constructionism reveals how our identities are the product of the interplay between individual, cultural, and social structures.</a:t>
            </a:r>
          </a:p>
          <a:p>
            <a:endParaRPr lang="en-CA" dirty="0"/>
          </a:p>
        </p:txBody>
      </p:sp>
      <p:sp>
        <p:nvSpPr>
          <p:cNvPr id="12" name="TextBox 11">
            <a:extLst>
              <a:ext uri="{FF2B5EF4-FFF2-40B4-BE49-F238E27FC236}">
                <a16:creationId xmlns:a16="http://schemas.microsoft.com/office/drawing/2014/main" id="{C50E4511-E37F-4F24-9FCB-401F81882B57}"/>
              </a:ext>
            </a:extLst>
          </p:cNvPr>
          <p:cNvSpPr txBox="1"/>
          <p:nvPr/>
        </p:nvSpPr>
        <p:spPr>
          <a:xfrm>
            <a:off x="7311741" y="5898039"/>
            <a:ext cx="4296778" cy="369332"/>
          </a:xfrm>
          <a:prstGeom prst="rect">
            <a:avLst/>
          </a:prstGeom>
          <a:noFill/>
        </p:spPr>
        <p:txBody>
          <a:bodyPr wrap="square">
            <a:spAutoFit/>
          </a:bodyPr>
          <a:lstStyle/>
          <a:p>
            <a:r>
              <a:rPr lang="en-CA" dirty="0">
                <a:solidFill>
                  <a:schemeClr val="tx1">
                    <a:lumMod val="95000"/>
                    <a:lumOff val="5000"/>
                  </a:schemeClr>
                </a:solidFill>
              </a:rPr>
              <a:t>Puzzle image by </a:t>
            </a:r>
            <a:r>
              <a:rPr lang="en-CA" dirty="0">
                <a:solidFill>
                  <a:schemeClr val="tx1">
                    <a:lumMod val="95000"/>
                    <a:lumOff val="5000"/>
                  </a:schemeClr>
                </a:solidFill>
                <a:hlinkClick r:id="rId3">
                  <a:extLst>
                    <a:ext uri="{A12FA001-AC4F-418D-AE19-62706E023703}">
                      <ahyp:hlinkClr xmlns:ahyp="http://schemas.microsoft.com/office/drawing/2018/hyperlinkcolor" val="tx"/>
                    </a:ext>
                  </a:extLst>
                </a:hlinkClick>
              </a:rPr>
              <a:t>rawpixel.com </a:t>
            </a:r>
            <a:r>
              <a:rPr lang="en-CA" dirty="0">
                <a:solidFill>
                  <a:schemeClr val="tx1">
                    <a:lumMod val="95000"/>
                    <a:lumOff val="5000"/>
                  </a:schemeClr>
                </a:solidFill>
              </a:rPr>
              <a:t>- freepik.com</a:t>
            </a:r>
          </a:p>
        </p:txBody>
      </p:sp>
      <p:pic>
        <p:nvPicPr>
          <p:cNvPr id="13" name="Picture 12" descr="Icon&#10;&#10;Description automatically generated">
            <a:extLst>
              <a:ext uri="{FF2B5EF4-FFF2-40B4-BE49-F238E27FC236}">
                <a16:creationId xmlns:a16="http://schemas.microsoft.com/office/drawing/2014/main" id="{C21687BD-EE50-4C6D-B79E-B71756BC25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812758"/>
            <a:ext cx="6029937" cy="3783549"/>
          </a:xfrm>
          <a:prstGeom prst="rect">
            <a:avLst/>
          </a:prstGeom>
        </p:spPr>
      </p:pic>
    </p:spTree>
    <p:extLst>
      <p:ext uri="{BB962C8B-B14F-4D97-AF65-F5344CB8AC3E}">
        <p14:creationId xmlns:p14="http://schemas.microsoft.com/office/powerpoint/2010/main" val="1025451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652eccd3848bbb6064e45e195894c2a8b492f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9517</TotalTime>
  <Words>10139</Words>
  <Application>Microsoft Office PowerPoint</Application>
  <PresentationFormat>Widescreen</PresentationFormat>
  <Paragraphs>808</Paragraphs>
  <Slides>79</Slides>
  <Notes>78</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Alégre Sans</vt:lpstr>
      <vt:lpstr>Arial</vt:lpstr>
      <vt:lpstr>Calibri</vt:lpstr>
      <vt:lpstr>Wingdings</vt:lpstr>
      <vt:lpstr>Office Theme</vt:lpstr>
      <vt:lpstr>SOCIOLOGY OF IDENTITY</vt:lpstr>
      <vt:lpstr>PowerPoint Presentation</vt:lpstr>
      <vt:lpstr>AGENDA</vt:lpstr>
      <vt:lpstr>LEARNING OUTCOMES</vt:lpstr>
      <vt:lpstr>WHO AM I?</vt:lpstr>
      <vt:lpstr>PowerPoint Presentation</vt:lpstr>
      <vt:lpstr>The Social Construction of Identity</vt:lpstr>
      <vt:lpstr>Essentialism</vt:lpstr>
      <vt:lpstr>Social Constructionism</vt:lpstr>
      <vt:lpstr>IMPORTANT NOTE</vt:lpstr>
      <vt:lpstr>The Social Construction of Identity</vt:lpstr>
      <vt:lpstr>SOCIAL STATUS</vt:lpstr>
      <vt:lpstr>Achieved Social Status</vt:lpstr>
      <vt:lpstr>Ascribed Social Status</vt:lpstr>
      <vt:lpstr>Ascribed vs. Achieved</vt:lpstr>
      <vt:lpstr>Roles</vt:lpstr>
      <vt:lpstr>Roles</vt:lpstr>
      <vt:lpstr>ROLES</vt:lpstr>
      <vt:lpstr>Front-Stage &amp; Back Stage Behaviour</vt:lpstr>
      <vt:lpstr>Front-Stage and  Back Stage  Behaviour</vt:lpstr>
      <vt:lpstr>PowerPoint Presentation</vt:lpstr>
      <vt:lpstr>PowerPoint Presentation</vt:lpstr>
      <vt:lpstr>ATTENDANCE</vt:lpstr>
      <vt:lpstr>Socialization</vt:lpstr>
      <vt:lpstr>Socialization</vt:lpstr>
      <vt:lpstr>PowerPoint Presentation</vt:lpstr>
      <vt:lpstr>PowerPoint Presentation</vt:lpstr>
      <vt:lpstr>Socialization</vt:lpstr>
      <vt:lpstr>PowerPoint Presentation</vt:lpstr>
      <vt:lpstr>Socialization &amp;  The Media</vt:lpstr>
      <vt:lpstr>PowerPoint Presentation</vt:lpstr>
      <vt:lpstr>The Looking-Glass Self</vt:lpstr>
      <vt:lpstr>The  Looking-Glass Self</vt:lpstr>
      <vt:lpstr>PowerPoint Presentation</vt:lpstr>
      <vt:lpstr>IDENTITY AND SOCIAL CONTEXT</vt:lpstr>
      <vt:lpstr>Social Construct OF GENDER</vt:lpstr>
      <vt:lpstr>GENDER: THE GENDERBREAD PERSON</vt:lpstr>
      <vt:lpstr>GENDER</vt:lpstr>
      <vt:lpstr>ANATOMICAL SEX</vt:lpstr>
      <vt:lpstr>GENDER IDENTITY</vt:lpstr>
      <vt:lpstr>GENDER EXPRESSION</vt:lpstr>
      <vt:lpstr>ATTRACTION</vt:lpstr>
      <vt:lpstr>Sexuality</vt:lpstr>
      <vt:lpstr>Gender Performativity</vt:lpstr>
      <vt:lpstr>GENDER SOCIALIZATION</vt:lpstr>
      <vt:lpstr>Gendered Stereotypes</vt:lpstr>
      <vt:lpstr>GENDER ROLES</vt:lpstr>
      <vt:lpstr>Gender and Power</vt:lpstr>
      <vt:lpstr>PowerPoint Presentation</vt:lpstr>
      <vt:lpstr>PowerPoint Presentation</vt:lpstr>
      <vt:lpstr>PowerPoint Presentation</vt:lpstr>
      <vt:lpstr>Intersectionality</vt:lpstr>
      <vt:lpstr>PowerPoint Presentation</vt:lpstr>
      <vt:lpstr>PowerPoint Presentation</vt:lpstr>
      <vt:lpstr>PowerPoint Presentation</vt:lpstr>
      <vt:lpstr>PowerPoint Presentation</vt:lpstr>
      <vt:lpstr>Stereotypes</vt:lpstr>
      <vt:lpstr>Stereotype threat</vt:lpstr>
      <vt:lpstr>Prejudice and Discrimination</vt:lpstr>
      <vt:lpstr>Discrimination</vt:lpstr>
      <vt:lpstr>Social Construct of RACE</vt:lpstr>
      <vt:lpstr>RACE</vt:lpstr>
      <vt:lpstr>PowerPoint Presentation</vt:lpstr>
      <vt:lpstr>Race and Resistance</vt:lpstr>
      <vt:lpstr>PowerPoint Presentation</vt:lpstr>
      <vt:lpstr>Indigenous Identity</vt:lpstr>
      <vt:lpstr>Indigenous Identity</vt:lpstr>
      <vt:lpstr>Indigenous , Aboriginal, METIS, INUIT?</vt:lpstr>
      <vt:lpstr>PowerPoint Presentation</vt:lpstr>
      <vt:lpstr>PowerPoint Presentation</vt:lpstr>
      <vt:lpstr>PowerPoint Presentation</vt:lpstr>
      <vt:lpstr>PowerPoint Presentation</vt:lpstr>
      <vt:lpstr>PowerPoint Presentation</vt:lpstr>
      <vt:lpstr>PowerPoint Presentation</vt:lpstr>
      <vt:lpstr>UNCONTACTED PEOPLE</vt:lpstr>
      <vt:lpstr>PowerPoint Presentation</vt:lpstr>
      <vt:lpstr>PowerPoint Presentation</vt:lpstr>
      <vt:lpstr>Conclusion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Nic Tse</cp:lastModifiedBy>
  <cp:revision>244</cp:revision>
  <dcterms:created xsi:type="dcterms:W3CDTF">2014-09-21T13:52:42Z</dcterms:created>
  <dcterms:modified xsi:type="dcterms:W3CDTF">2023-09-21T17:07:17Z</dcterms:modified>
</cp:coreProperties>
</file>